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365" r:id="rId3"/>
    <p:sldId id="366" r:id="rId4"/>
    <p:sldId id="367" r:id="rId5"/>
    <p:sldId id="368" r:id="rId6"/>
    <p:sldId id="369" r:id="rId7"/>
    <p:sldId id="370" r:id="rId8"/>
    <p:sldId id="319" r:id="rId9"/>
    <p:sldId id="310" r:id="rId10"/>
    <p:sldId id="294" r:id="rId11"/>
    <p:sldId id="326" r:id="rId12"/>
    <p:sldId id="330" r:id="rId13"/>
    <p:sldId id="371" r:id="rId14"/>
    <p:sldId id="358" r:id="rId15"/>
    <p:sldId id="362" r:id="rId16"/>
    <p:sldId id="374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45"/>
    <a:srgbClr val="97867D"/>
    <a:srgbClr val="FFFFFF"/>
    <a:srgbClr val="74C5C0"/>
    <a:srgbClr val="090D11"/>
    <a:srgbClr val="228A84"/>
    <a:srgbClr val="CFBBA4"/>
    <a:srgbClr val="FFFF00"/>
    <a:srgbClr val="0000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0952" autoAdjust="0"/>
  </p:normalViewPr>
  <p:slideViewPr>
    <p:cSldViewPr snapToGrid="0">
      <p:cViewPr varScale="1">
        <p:scale>
          <a:sx n="71" d="100"/>
          <a:sy n="71" d="100"/>
        </p:scale>
        <p:origin x="1056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BD4D1-EA36-477F-B157-3C0B37C0A93C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17454-E5BD-49EE-9185-A4A75CC5D9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543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7454-E5BD-49EE-9185-A4A75CC5D9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058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7454-E5BD-49EE-9185-A4A75CC5D9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867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32C34-3D73-6D08-DDBF-A64687C3C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B78D4AB-C4DD-F743-7514-DF2B2685F4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A25D86D-6677-7825-D421-1C32766978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0B374E-E4CB-C612-9719-9BBC15F18A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7454-E5BD-49EE-9185-A4A75CC5D9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887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15FE8-53E7-FC64-EEB9-8570F459B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B633607-81C3-0019-1CF2-92969FA9B2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5E5A0BA-C3EF-4D98-F832-5F6081025C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44D304-6E1F-CCA4-4BBF-C5C00FCEE2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7454-E5BD-49EE-9185-A4A75CC5D9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897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9DA89-C7B7-F6B6-BA7C-460B78146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75308FC-3206-8517-AEC2-3DEEE2C0EB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552EF85-BC3F-EF51-4646-99F051A613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5AF37B-FF2F-7862-971E-A97251C763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7454-E5BD-49EE-9185-A4A75CC5D9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283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AD632-9278-4775-9CDC-0ABA98C13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C9DB845-7207-3354-52DA-FF9489C7ED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3FE2820-B9E6-A50F-6319-C8E69567BC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F3184F-1D62-6831-6228-329ABCE376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7454-E5BD-49EE-9185-A4A75CC5D9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091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A4723-CAAE-0827-CA97-7B8FE342D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9202D6D-0588-DF92-1890-06BBD15524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1836906-F373-4ED0-FAFF-BDD79CCD09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F21BE1-D72B-3294-1CF4-C335EBB7DE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7454-E5BD-49EE-9185-A4A75CC5D9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132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DFF01-A640-4711-DC0A-924B4E12C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D9D41EA-3308-88D0-1764-CD219FA351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ED493EF-4B4B-EC6A-68FB-F4961669A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043FF4-163D-8D67-A9E9-136D3B2631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7454-E5BD-49EE-9185-A4A75CC5D9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507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7454-E5BD-49EE-9185-A4A75CC5D9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421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7454-E5BD-49EE-9185-A4A75CC5D9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23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1469DC-DC49-4890-A72B-3F451870B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C343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EDA350F-4E80-4009-A2A1-A7D0683AA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D00FB9-2EBF-4E55-A512-BDA86D124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BE22-B91F-4F16-9FC8-49F849740E87}" type="datetime1">
              <a:rPr lang="de-DE" smtClean="0"/>
              <a:t>21.10.2025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984F4F-6B2A-45A4-83F6-1207F898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Yannik Stegmann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9709EE-3748-497D-8429-85188AB7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719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6A760-1386-458A-AAB8-0E9B1634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343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7B4C55A-E18B-41A1-855F-F188E6589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3A74AA-0EC2-4CF9-BC58-34FDA587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A9E8-CA8C-4619-9F4A-68FE8DFAFD6A}" type="datetime1">
              <a:rPr lang="de-DE" smtClean="0"/>
              <a:t>21.10.2025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98C6C2-9B9C-47BA-A1BA-000303F5D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Yannik Stegmann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14F59F-103E-41DD-ACBC-8D90B6632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26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DA63253-DEE7-40AF-BAE3-F588F2FE7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1C343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9298A91-A7BF-4223-91D2-81C214AAC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E8CD02-97EA-4730-A7EC-3A9677A9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4AF6-7927-4F72-8EBD-34AA582D65CC}" type="datetime1">
              <a:rPr lang="de-DE" smtClean="0"/>
              <a:t>21.10.2025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FFA53E-B01B-4D88-B6E2-6ECD7E12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Yannik Stegmann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25CE25-1866-4A5E-A0FC-4F7F15B7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763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E906F-9BD4-400A-95CA-E1283034F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57DEBEF1-5036-75E8-D056-B33C4ED8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DEB9F-7CF6-4A17-8B68-E302E80195A2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21.10.2025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DFECB0D-A510-0E4F-4980-C31CA2E5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Dr. Yannik Stegmann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112B809-D398-EA87-C676-1DBD2DF1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BE15A-6AE7-40ED-A263-B1E2525293D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A1C93133-C79A-D698-7601-0D16E959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343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83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1469DC-DC49-4890-A72B-3F451870B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EDA350F-4E80-4009-A2A1-A7D0683AA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D00FB9-2EBF-4E55-A512-BDA86D124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BE22-B91F-4F16-9FC8-49F849740E87}" type="datetime1">
              <a:rPr lang="de-DE" smtClean="0"/>
              <a:t>21.10.2025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984F4F-6B2A-45A4-83F6-1207F898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Yannik Stegmann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9709EE-3748-497D-8429-85188AB7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6777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E906F-9BD4-400A-95CA-E1283034F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57DEBEF1-5036-75E8-D056-B33C4ED8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DFECB0D-A510-0E4F-4980-C31CA2E5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Yannik Stegmann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112B809-D398-EA87-C676-1DBD2DF1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A1C93133-C79A-D698-7601-0D16E959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1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E906F-9BD4-400A-95CA-E1283034F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57DEBEF1-5036-75E8-D056-B33C4ED8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DFECB0D-A510-0E4F-4980-C31CA2E5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Yannik Stegmann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112B809-D398-EA87-C676-1DBD2DF1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A1C93133-C79A-D698-7601-0D16E959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343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1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07BEE-5C72-44F6-9A6C-19380D49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C343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562DA5-2222-44F2-B724-3153611D1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5D8F28-2E8F-4941-97E1-B5255663E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94A1-970D-4CD8-9E23-B2A971395B08}" type="datetime1">
              <a:rPr lang="de-DE" smtClean="0"/>
              <a:t>21.10.2025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4EC96D-20CF-4DA4-94B4-82776DA2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Yannik Stegmann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9D1D52-2719-413A-80F1-5F683F99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63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9AA75-6F73-4C4C-8998-8CAB60B1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343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D9A468-8C37-4500-B253-3D47503AE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DFAE2BD-FACC-41A6-8281-8D54B212C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247D9B-4A63-48C1-9C8A-5DFFD4C8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C416-79D8-492A-8A0B-E764AD884252}" type="datetime1">
              <a:rPr lang="de-DE" smtClean="0"/>
              <a:t>21.10.2025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CD46FD-513B-4ED0-B798-2CE4344F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Yannik Stegmann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D3339E-105D-4941-B936-CDE8D883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393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F0EB90-12DC-4596-99F5-78B4DF10C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17"/>
            <a:ext cx="10515600" cy="1325563"/>
          </a:xfrm>
        </p:spPr>
        <p:txBody>
          <a:bodyPr/>
          <a:lstStyle>
            <a:lvl1pPr>
              <a:defRPr>
                <a:solidFill>
                  <a:srgbClr val="1C343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A849C8-3772-4BA5-A4D1-F57D6ADE2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6BA712-1926-4D98-9313-2A971EE11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AFD1D2-A635-4620-B6EF-C4DF6559A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1EA270D-7191-492F-86AA-E9C98C57A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0BED6A7-170B-4D4B-8FF8-CC3B3D370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1327-7BA3-4008-AE4A-4A2FABA23FB5}" type="datetime1">
              <a:rPr lang="de-DE" smtClean="0"/>
              <a:t>21.10.2025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CD7B755-7763-4757-AEE6-5A2821AD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Yannik Stegmann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85467C4-6298-4517-BB58-1040AE0D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569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B0E22-4CD7-4A55-A8FB-69959E40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343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83E8D71-2212-4513-BCD9-801A2818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BDBF-9AB0-4409-8F1A-29094B05091E}" type="datetime1">
              <a:rPr lang="de-DE" smtClean="0"/>
              <a:t>21.10.2025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3E788B-0E66-4218-903B-A6479813F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Yannik Stegmann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831206-CF21-465A-8F91-C531E988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01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AEF0C47-0977-4765-85B3-38102C4E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0460-ABA0-44C2-BA68-6BB7E2665075}" type="datetime1">
              <a:rPr lang="de-DE" smtClean="0"/>
              <a:t>21.10.2025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FE75FF-C7F2-4D4F-9F5F-5975C849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Yannik Stegmann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A048B1-D787-439F-8FFE-8E832CDE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62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CD365-5782-4480-9FBC-97CFB812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C343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7F806E-7A25-4DB0-9451-B2A15A4C7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0C9B1E-0733-4F73-BE94-555B66316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334CCC-D02F-4DC8-A260-79A00C6C6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853F-0EBC-40A5-8503-63EC1AD9E9ED}" type="datetime1">
              <a:rPr lang="de-DE" smtClean="0"/>
              <a:t>21.10.2025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26E81E-5C9D-42B0-A1AF-BB9841545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Yannik Stegmann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EBEA6C-B419-47BD-A032-BA4F282F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92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CF106-78A2-44C4-AA89-8CA782F69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C343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037AF09-2D57-4779-AE45-F821C29EC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D04D8D-3449-4B68-BD53-7C5E3AF69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B8D55F-9198-4ADF-B5CE-430C37FC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905A-6D0A-468E-8046-44281CF21986}" type="datetime1">
              <a:rPr lang="de-DE" smtClean="0"/>
              <a:t>21.10.2025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DA9A32-F5E0-4F29-A3EA-D64C63D0F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Yannik Stegmann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70F3D7-8519-4EAA-834A-4D169032D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E15A-6AE7-40ED-A263-B1E252529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01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80D3999-530C-416E-AFDD-263CBA959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0CF8B1-A5F1-42EC-88B8-0F9B2D869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6221"/>
            <a:ext cx="10515600" cy="4790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AD4205-3851-403B-99F4-72524F209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DEB9F-7CF6-4A17-8B68-E302E80195A2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21.10.2025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146686-BB92-4226-AAEF-AEF511EE8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Dr. Yannik Stegmann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CB17DF-F727-4A1C-A666-ECB50068C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BE15A-6AE7-40ED-A263-B1E2525293D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0A4D96C5-5047-4A96-A779-C9F58A580CF8}"/>
              </a:ext>
            </a:extLst>
          </p:cNvPr>
          <p:cNvCxnSpPr>
            <a:cxnSpLocks/>
          </p:cNvCxnSpPr>
          <p:nvPr userDrawn="1"/>
        </p:nvCxnSpPr>
        <p:spPr>
          <a:xfrm>
            <a:off x="835854" y="6260346"/>
            <a:ext cx="10515600" cy="83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402B07E7-3D4B-2A8B-FD81-1277A7FD047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35854" y="1054684"/>
            <a:ext cx="10498222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6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  <p:sldLayoutId id="2147483662" r:id="rId13"/>
    <p:sldLayoutId id="2147483650" r:id="rId14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C343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C343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C343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C343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C343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C343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osf.io/a27yh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hyperlink" Target="https://osf.io/a27yh" TargetMode="External"/><Relationship Id="rId5" Type="http://schemas.openxmlformats.org/officeDocument/2006/relationships/image" Target="../media/image29.png"/><Relationship Id="rId15" Type="http://schemas.openxmlformats.org/officeDocument/2006/relationships/image" Target="../media/image36.png"/><Relationship Id="rId10" Type="http://schemas.openxmlformats.org/officeDocument/2006/relationships/image" Target="../media/image250.png"/><Relationship Id="rId4" Type="http://schemas.openxmlformats.org/officeDocument/2006/relationships/image" Target="../media/image28.png"/><Relationship Id="rId9" Type="http://schemas.openxmlformats.org/officeDocument/2006/relationships/image" Target="../media/image24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osf.io/a27yh" TargetMode="Externa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350.png"/><Relationship Id="rId12" Type="http://schemas.openxmlformats.org/officeDocument/2006/relationships/hyperlink" Target="https://osf.io/a27yh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0.png"/><Relationship Id="rId11" Type="http://schemas.openxmlformats.org/officeDocument/2006/relationships/image" Target="../media/image37.png"/><Relationship Id="rId5" Type="http://schemas.openxmlformats.org/officeDocument/2006/relationships/image" Target="../media/image44.png"/><Relationship Id="rId10" Type="http://schemas.openxmlformats.org/officeDocument/2006/relationships/image" Target="../media/image360.png"/><Relationship Id="rId4" Type="http://schemas.openxmlformats.org/officeDocument/2006/relationships/image" Target="../media/image43.png"/><Relationship Id="rId9" Type="http://schemas.openxmlformats.org/officeDocument/2006/relationships/image" Target="../media/image45.png"/><Relationship Id="rId1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osf.io/a27yh" TargetMode="Externa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yannik.stegmann@uni-wuerzburg.d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osf.io/a27yh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2080CA-FDCE-43D8-84B7-394EEB31C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26400"/>
            <a:ext cx="9144000" cy="2387600"/>
          </a:xfrm>
        </p:spPr>
        <p:txBody>
          <a:bodyPr>
            <a:noAutofit/>
          </a:bodyPr>
          <a:lstStyle/>
          <a:p>
            <a:r>
              <a:rPr lang="en-US" sz="5400" dirty="0"/>
              <a:t>The Impact of Aversive Contexts on </a:t>
            </a:r>
            <a:r>
              <a:rPr lang="en-US" sz="5400" dirty="0" err="1"/>
              <a:t>Visuocortical</a:t>
            </a:r>
            <a:r>
              <a:rPr lang="en-US" sz="5400" dirty="0"/>
              <a:t> Processing of Generalized Threat</a:t>
            </a:r>
            <a:endParaRPr lang="de-DE" sz="44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C18F65-C4C8-45AE-8518-503620D0B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0758"/>
            <a:ext cx="9144000" cy="1655762"/>
          </a:xfrm>
        </p:spPr>
        <p:txBody>
          <a:bodyPr/>
          <a:lstStyle/>
          <a:p>
            <a:r>
              <a:rPr lang="de-DE" dirty="0"/>
              <a:t>Yannik </a:t>
            </a:r>
            <a:r>
              <a:rPr lang="de-DE"/>
              <a:t>Stegmann - University </a:t>
            </a:r>
            <a:r>
              <a:rPr lang="de-DE" dirty="0"/>
              <a:t>Würzburg</a:t>
            </a:r>
          </a:p>
          <a:p>
            <a:r>
              <a:rPr lang="de-DE" dirty="0">
                <a:solidFill>
                  <a:srgbClr val="0070C0"/>
                </a:solidFill>
              </a:rPr>
              <a:t>yannik.stegmann@uni-wuerzburg.de</a:t>
            </a:r>
          </a:p>
        </p:txBody>
      </p:sp>
    </p:spTree>
    <p:extLst>
      <p:ext uri="{BB962C8B-B14F-4D97-AF65-F5344CB8AC3E}">
        <p14:creationId xmlns:p14="http://schemas.microsoft.com/office/powerpoint/2010/main" val="123557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99AD11-13DD-4701-BC10-30E83FAA7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D546-46AC-45DF-B0C1-317728130939}" type="datetime1">
              <a:rPr lang="de-DE" smtClean="0"/>
              <a:t>21.10.2025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1814B4-391D-4A94-8D1F-D1EBBFFF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Yannik Stegmann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3C1B9B-D6CD-467F-899D-0C03BDB9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8/13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6F16C8-24CB-4035-AD7D-E0E800F4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Design: Trial </a:t>
            </a:r>
            <a:r>
              <a:rPr lang="de-DE" dirty="0" err="1"/>
              <a:t>structure</a:t>
            </a:r>
            <a:endParaRPr lang="en-US" dirty="0"/>
          </a:p>
        </p:txBody>
      </p: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0FEF15E0-4C7F-483C-83E8-32E9785A21DD}"/>
              </a:ext>
            </a:extLst>
          </p:cNvPr>
          <p:cNvGrpSpPr/>
          <p:nvPr/>
        </p:nvGrpSpPr>
        <p:grpSpPr>
          <a:xfrm>
            <a:off x="5870284" y="1992758"/>
            <a:ext cx="1514252" cy="963841"/>
            <a:chOff x="2478176" y="1963822"/>
            <a:chExt cx="1187721" cy="754109"/>
          </a:xfrm>
          <a:effectLst/>
        </p:grpSpPr>
        <p:sp>
          <p:nvSpPr>
            <p:cNvPr id="110" name="Rechteck 109">
              <a:extLst>
                <a:ext uri="{FF2B5EF4-FFF2-40B4-BE49-F238E27FC236}">
                  <a16:creationId xmlns:a16="http://schemas.microsoft.com/office/drawing/2014/main" id="{26F9548D-B1D3-4DC8-93AE-125890E207D6}"/>
                </a:ext>
              </a:extLst>
            </p:cNvPr>
            <p:cNvSpPr/>
            <p:nvPr/>
          </p:nvSpPr>
          <p:spPr>
            <a:xfrm>
              <a:off x="2478176" y="1963822"/>
              <a:ext cx="1187721" cy="7541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1" name="Grafik 110">
              <a:extLst>
                <a:ext uri="{FF2B5EF4-FFF2-40B4-BE49-F238E27FC236}">
                  <a16:creationId xmlns:a16="http://schemas.microsoft.com/office/drawing/2014/main" id="{B973B7CD-AF68-4156-91BA-B5E8D06C2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462793">
              <a:off x="2868856" y="2111009"/>
              <a:ext cx="406120" cy="404091"/>
            </a:xfrm>
            <a:prstGeom prst="rect">
              <a:avLst/>
            </a:prstGeom>
          </p:spPr>
        </p:pic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830D43E6-5E2C-4BDC-A20A-4D4FB93A4536}"/>
              </a:ext>
            </a:extLst>
          </p:cNvPr>
          <p:cNvGrpSpPr/>
          <p:nvPr/>
        </p:nvGrpSpPr>
        <p:grpSpPr>
          <a:xfrm>
            <a:off x="2612510" y="1992758"/>
            <a:ext cx="1514252" cy="963841"/>
            <a:chOff x="1001485" y="1957533"/>
            <a:chExt cx="1187721" cy="754109"/>
          </a:xfrm>
          <a:effectLst/>
        </p:grpSpPr>
        <p:sp>
          <p:nvSpPr>
            <p:cNvPr id="113" name="Rechteck 112">
              <a:extLst>
                <a:ext uri="{FF2B5EF4-FFF2-40B4-BE49-F238E27FC236}">
                  <a16:creationId xmlns:a16="http://schemas.microsoft.com/office/drawing/2014/main" id="{2BEE82EB-0E2F-4301-B6C8-DA68E11E3276}"/>
                </a:ext>
              </a:extLst>
            </p:cNvPr>
            <p:cNvSpPr/>
            <p:nvPr/>
          </p:nvSpPr>
          <p:spPr>
            <a:xfrm>
              <a:off x="1001485" y="1957533"/>
              <a:ext cx="1187721" cy="7541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4" name="Grafik 113">
              <a:extLst>
                <a:ext uri="{FF2B5EF4-FFF2-40B4-BE49-F238E27FC236}">
                  <a16:creationId xmlns:a16="http://schemas.microsoft.com/office/drawing/2014/main" id="{6E3355D0-31FB-45DA-9A68-8A0FE80BA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109896">
              <a:off x="1387828" y="2128584"/>
              <a:ext cx="404091" cy="406120"/>
            </a:xfrm>
            <a:prstGeom prst="rect">
              <a:avLst/>
            </a:prstGeom>
          </p:spPr>
        </p:pic>
        <p:sp>
          <p:nvSpPr>
            <p:cNvPr id="115" name="Gewitterblitz 114">
              <a:extLst>
                <a:ext uri="{FF2B5EF4-FFF2-40B4-BE49-F238E27FC236}">
                  <a16:creationId xmlns:a16="http://schemas.microsoft.com/office/drawing/2014/main" id="{BC709F93-61DB-4436-BB47-8E7228F16B12}"/>
                </a:ext>
              </a:extLst>
            </p:cNvPr>
            <p:cNvSpPr/>
            <p:nvPr/>
          </p:nvSpPr>
          <p:spPr>
            <a:xfrm>
              <a:off x="1610012" y="2069760"/>
              <a:ext cx="238224" cy="231645"/>
            </a:xfrm>
            <a:prstGeom prst="lightningBol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p3d extrusionH="57150" prstMaterial="softEdge">
                <a:bevelT w="25400" h="38100"/>
              </a:sp3d>
            </a:bodyPr>
            <a:lstStyle/>
            <a:p>
              <a:pPr algn="ctr"/>
              <a:endParaRPr lang="en-US" b="1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8C54367A-6A15-4C04-BB7F-49986427B25D}"/>
              </a:ext>
            </a:extLst>
          </p:cNvPr>
          <p:cNvGrpSpPr/>
          <p:nvPr/>
        </p:nvGrpSpPr>
        <p:grpSpPr>
          <a:xfrm>
            <a:off x="4233188" y="1992758"/>
            <a:ext cx="1514252" cy="963841"/>
            <a:chOff x="4392409" y="2003465"/>
            <a:chExt cx="1704535" cy="1084959"/>
          </a:xfrm>
        </p:grpSpPr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0375F22B-8E0D-4D7E-B3C5-D5D1D9B688B0}"/>
                </a:ext>
              </a:extLst>
            </p:cNvPr>
            <p:cNvSpPr/>
            <p:nvPr/>
          </p:nvSpPr>
          <p:spPr>
            <a:xfrm>
              <a:off x="4392409" y="2003465"/>
              <a:ext cx="1704535" cy="1084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FE82D0E5-0400-4E93-AF1B-85A297D75912}"/>
                </a:ext>
              </a:extLst>
            </p:cNvPr>
            <p:cNvSpPr txBox="1"/>
            <p:nvPr/>
          </p:nvSpPr>
          <p:spPr>
            <a:xfrm>
              <a:off x="4976519" y="2361278"/>
              <a:ext cx="536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1E7C2DEB-386F-4B0F-A537-9483D4ACA40C}"/>
              </a:ext>
            </a:extLst>
          </p:cNvPr>
          <p:cNvGrpSpPr/>
          <p:nvPr/>
        </p:nvGrpSpPr>
        <p:grpSpPr>
          <a:xfrm>
            <a:off x="967699" y="1995993"/>
            <a:ext cx="1514252" cy="963841"/>
            <a:chOff x="499369" y="2009939"/>
            <a:chExt cx="1704535" cy="1084959"/>
          </a:xfrm>
        </p:grpSpPr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37E45C6D-9452-4E70-AFA7-A752C002540E}"/>
                </a:ext>
              </a:extLst>
            </p:cNvPr>
            <p:cNvSpPr/>
            <p:nvPr/>
          </p:nvSpPr>
          <p:spPr>
            <a:xfrm>
              <a:off x="499369" y="2009939"/>
              <a:ext cx="1704535" cy="1084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9922E502-FDA7-4562-87D1-8D795F394876}"/>
                </a:ext>
              </a:extLst>
            </p:cNvPr>
            <p:cNvSpPr txBox="1"/>
            <p:nvPr/>
          </p:nvSpPr>
          <p:spPr>
            <a:xfrm>
              <a:off x="1083479" y="2367752"/>
              <a:ext cx="536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39F62FAB-B8DF-45FB-AC60-52A332198820}"/>
              </a:ext>
            </a:extLst>
          </p:cNvPr>
          <p:cNvGrpSpPr/>
          <p:nvPr/>
        </p:nvGrpSpPr>
        <p:grpSpPr>
          <a:xfrm>
            <a:off x="7502886" y="1995995"/>
            <a:ext cx="1514252" cy="963841"/>
            <a:chOff x="8929227" y="2009939"/>
            <a:chExt cx="1704535" cy="1084959"/>
          </a:xfrm>
        </p:grpSpPr>
        <p:sp>
          <p:nvSpPr>
            <p:cNvPr id="123" name="Rechteck 122">
              <a:extLst>
                <a:ext uri="{FF2B5EF4-FFF2-40B4-BE49-F238E27FC236}">
                  <a16:creationId xmlns:a16="http://schemas.microsoft.com/office/drawing/2014/main" id="{ABFAFEB1-0C13-48E4-AD6C-7CA45F3E29EC}"/>
                </a:ext>
              </a:extLst>
            </p:cNvPr>
            <p:cNvSpPr/>
            <p:nvPr/>
          </p:nvSpPr>
          <p:spPr>
            <a:xfrm>
              <a:off x="8929227" y="2009939"/>
              <a:ext cx="1704535" cy="1084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EDA11303-1A1E-4DED-B042-7ADD45190ACA}"/>
                </a:ext>
              </a:extLst>
            </p:cNvPr>
            <p:cNvSpPr txBox="1"/>
            <p:nvPr/>
          </p:nvSpPr>
          <p:spPr>
            <a:xfrm>
              <a:off x="9508299" y="2361278"/>
              <a:ext cx="536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70FFE941-3341-43A4-A532-E95A04A978A2}"/>
              </a:ext>
            </a:extLst>
          </p:cNvPr>
          <p:cNvGrpSpPr/>
          <p:nvPr/>
        </p:nvGrpSpPr>
        <p:grpSpPr>
          <a:xfrm>
            <a:off x="9700027" y="1995994"/>
            <a:ext cx="1514252" cy="963841"/>
            <a:chOff x="10873189" y="2009939"/>
            <a:chExt cx="1704535" cy="1084959"/>
          </a:xfrm>
        </p:grpSpPr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48299578-B443-4709-BE43-30C9D3A4B5E8}"/>
                </a:ext>
              </a:extLst>
            </p:cNvPr>
            <p:cNvGrpSpPr/>
            <p:nvPr/>
          </p:nvGrpSpPr>
          <p:grpSpPr>
            <a:xfrm>
              <a:off x="10873189" y="2009939"/>
              <a:ext cx="1704535" cy="1084959"/>
              <a:chOff x="8929227" y="2009939"/>
              <a:chExt cx="1704535" cy="1084959"/>
            </a:xfrm>
          </p:grpSpPr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80897C94-F6BE-4097-8BDA-422F5C553F36}"/>
                  </a:ext>
                </a:extLst>
              </p:cNvPr>
              <p:cNvSpPr/>
              <p:nvPr/>
            </p:nvSpPr>
            <p:spPr>
              <a:xfrm>
                <a:off x="8929227" y="2009939"/>
                <a:ext cx="1704535" cy="108495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Textfeld 129">
                <a:extLst>
                  <a:ext uri="{FF2B5EF4-FFF2-40B4-BE49-F238E27FC236}">
                    <a16:creationId xmlns:a16="http://schemas.microsoft.com/office/drawing/2014/main" id="{39FC5213-3F55-4CCB-B5BD-C2871D7502EF}"/>
                  </a:ext>
                </a:extLst>
              </p:cNvPr>
              <p:cNvSpPr txBox="1"/>
              <p:nvPr/>
            </p:nvSpPr>
            <p:spPr>
              <a:xfrm>
                <a:off x="9162918" y="2398604"/>
                <a:ext cx="12371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CS-Rating</a:t>
                </a: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7" name="Rechteck 126">
              <a:extLst>
                <a:ext uri="{FF2B5EF4-FFF2-40B4-BE49-F238E27FC236}">
                  <a16:creationId xmlns:a16="http://schemas.microsoft.com/office/drawing/2014/main" id="{ACEF2816-F397-45A8-BB18-74B2DBB262A0}"/>
                </a:ext>
              </a:extLst>
            </p:cNvPr>
            <p:cNvSpPr/>
            <p:nvPr/>
          </p:nvSpPr>
          <p:spPr>
            <a:xfrm>
              <a:off x="11269495" y="2963818"/>
              <a:ext cx="89008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2CDEBEAF-E2F8-4135-8E93-29AFA513BA93}"/>
                </a:ext>
              </a:extLst>
            </p:cNvPr>
            <p:cNvSpPr/>
            <p:nvPr/>
          </p:nvSpPr>
          <p:spPr>
            <a:xfrm rot="5400000">
              <a:off x="11893327" y="2963818"/>
              <a:ext cx="11709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1FBF0569-533D-4B55-9904-7089A2AEC1B9}"/>
              </a:ext>
            </a:extLst>
          </p:cNvPr>
          <p:cNvGrpSpPr/>
          <p:nvPr/>
        </p:nvGrpSpPr>
        <p:grpSpPr>
          <a:xfrm>
            <a:off x="2606178" y="3589957"/>
            <a:ext cx="1514252" cy="963841"/>
            <a:chOff x="6938602" y="3861225"/>
            <a:chExt cx="1704535" cy="1084959"/>
          </a:xfrm>
        </p:grpSpPr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id="{EA230C90-47C1-4EBC-8F5E-FD6D9877EC54}"/>
                </a:ext>
              </a:extLst>
            </p:cNvPr>
            <p:cNvSpPr/>
            <p:nvPr/>
          </p:nvSpPr>
          <p:spPr>
            <a:xfrm>
              <a:off x="6938602" y="3861225"/>
              <a:ext cx="1704535" cy="1084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3" name="Grafik 132" descr="Ein Bild, das Text, draußen, alt, Fabrik enthält.&#10;&#10;Automatisch generierte Beschreibung">
              <a:extLst>
                <a:ext uri="{FF2B5EF4-FFF2-40B4-BE49-F238E27FC236}">
                  <a16:creationId xmlns:a16="http://schemas.microsoft.com/office/drawing/2014/main" id="{BE3AB33D-BA8D-4902-891E-F360D900E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0624" y="3986349"/>
              <a:ext cx="1180487" cy="842342"/>
            </a:xfrm>
            <a:prstGeom prst="rect">
              <a:avLst/>
            </a:prstGeom>
          </p:spPr>
        </p:pic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69F01204-C440-4F3B-AAC2-C0E79C9F1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211312">
              <a:off x="7504732" y="4140478"/>
              <a:ext cx="581377" cy="582835"/>
            </a:xfrm>
            <a:prstGeom prst="rect">
              <a:avLst/>
            </a:prstGeom>
          </p:spPr>
        </p:pic>
        <p:sp>
          <p:nvSpPr>
            <p:cNvPr id="135" name="Gewitterblitz 134">
              <a:extLst>
                <a:ext uri="{FF2B5EF4-FFF2-40B4-BE49-F238E27FC236}">
                  <a16:creationId xmlns:a16="http://schemas.microsoft.com/office/drawing/2014/main" id="{53C747F3-E0DB-450C-9A5A-FFD682A00EF0}"/>
                </a:ext>
              </a:extLst>
            </p:cNvPr>
            <p:cNvSpPr/>
            <p:nvPr/>
          </p:nvSpPr>
          <p:spPr>
            <a:xfrm>
              <a:off x="7780641" y="4098621"/>
              <a:ext cx="341883" cy="333275"/>
            </a:xfrm>
            <a:prstGeom prst="lightningBol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p3d extrusionH="57150" prstMaterial="softEdge">
                <a:bevelT w="25400" h="38100"/>
              </a:sp3d>
            </a:bodyPr>
            <a:lstStyle/>
            <a:p>
              <a:pPr algn="ctr"/>
              <a:endParaRPr lang="en-US" b="1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3A09C3C0-38E8-46AF-87C1-6845189D18AD}"/>
              </a:ext>
            </a:extLst>
          </p:cNvPr>
          <p:cNvGrpSpPr/>
          <p:nvPr/>
        </p:nvGrpSpPr>
        <p:grpSpPr>
          <a:xfrm>
            <a:off x="5861426" y="3595654"/>
            <a:ext cx="1514252" cy="963841"/>
            <a:chOff x="8732633" y="3860861"/>
            <a:chExt cx="1704535" cy="1084959"/>
          </a:xfrm>
        </p:grpSpPr>
        <p:sp>
          <p:nvSpPr>
            <p:cNvPr id="137" name="Rechteck 136">
              <a:extLst>
                <a:ext uri="{FF2B5EF4-FFF2-40B4-BE49-F238E27FC236}">
                  <a16:creationId xmlns:a16="http://schemas.microsoft.com/office/drawing/2014/main" id="{1211141D-EA4B-4E71-BFFD-6ECC906F259C}"/>
                </a:ext>
              </a:extLst>
            </p:cNvPr>
            <p:cNvSpPr/>
            <p:nvPr/>
          </p:nvSpPr>
          <p:spPr>
            <a:xfrm>
              <a:off x="8732633" y="3860861"/>
              <a:ext cx="1704535" cy="1084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8" name="Grafik 137" descr="Ein Bild, das Text, draußen, alt, Fabrik enthält.&#10;&#10;Automatisch generierte Beschreibung">
              <a:extLst>
                <a:ext uri="{FF2B5EF4-FFF2-40B4-BE49-F238E27FC236}">
                  <a16:creationId xmlns:a16="http://schemas.microsoft.com/office/drawing/2014/main" id="{D7A4D5DA-0F1D-46EC-9159-FEEC76B03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84990" y="3987770"/>
              <a:ext cx="1180487" cy="842342"/>
            </a:xfrm>
            <a:prstGeom prst="rect">
              <a:avLst/>
            </a:prstGeom>
          </p:spPr>
        </p:pic>
        <p:pic>
          <p:nvPicPr>
            <p:cNvPr id="139" name="Grafik 138">
              <a:extLst>
                <a:ext uri="{FF2B5EF4-FFF2-40B4-BE49-F238E27FC236}">
                  <a16:creationId xmlns:a16="http://schemas.microsoft.com/office/drawing/2014/main" id="{E7C4D28D-7DE6-4208-AF6B-BE2E677C7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355287">
              <a:off x="9339490" y="4092836"/>
              <a:ext cx="582835" cy="581377"/>
            </a:xfrm>
            <a:prstGeom prst="rect">
              <a:avLst/>
            </a:prstGeom>
          </p:spPr>
        </p:pic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C7C6A964-3F77-46E4-8F52-2A5E7BBD58C3}"/>
              </a:ext>
            </a:extLst>
          </p:cNvPr>
          <p:cNvGrpSpPr/>
          <p:nvPr/>
        </p:nvGrpSpPr>
        <p:grpSpPr>
          <a:xfrm>
            <a:off x="2606175" y="4615315"/>
            <a:ext cx="1514252" cy="963841"/>
            <a:chOff x="6938602" y="5024442"/>
            <a:chExt cx="1704535" cy="1084959"/>
          </a:xfrm>
        </p:grpSpPr>
        <p:grpSp>
          <p:nvGrpSpPr>
            <p:cNvPr id="141" name="Gruppieren 140">
              <a:extLst>
                <a:ext uri="{FF2B5EF4-FFF2-40B4-BE49-F238E27FC236}">
                  <a16:creationId xmlns:a16="http://schemas.microsoft.com/office/drawing/2014/main" id="{E5FCCF0B-13EE-4C09-A7C0-354C0F2D5DB3}"/>
                </a:ext>
              </a:extLst>
            </p:cNvPr>
            <p:cNvGrpSpPr/>
            <p:nvPr/>
          </p:nvGrpSpPr>
          <p:grpSpPr>
            <a:xfrm>
              <a:off x="6938602" y="5024442"/>
              <a:ext cx="1704535" cy="1084959"/>
              <a:chOff x="6938602" y="5024442"/>
              <a:chExt cx="1704535" cy="1084959"/>
            </a:xfrm>
          </p:grpSpPr>
          <p:sp>
            <p:nvSpPr>
              <p:cNvPr id="143" name="Rechteck 142">
                <a:extLst>
                  <a:ext uri="{FF2B5EF4-FFF2-40B4-BE49-F238E27FC236}">
                    <a16:creationId xmlns:a16="http://schemas.microsoft.com/office/drawing/2014/main" id="{B2C04E4E-CC66-409E-AE14-AD4E4463325C}"/>
                  </a:ext>
                </a:extLst>
              </p:cNvPr>
              <p:cNvSpPr/>
              <p:nvPr/>
            </p:nvSpPr>
            <p:spPr>
              <a:xfrm>
                <a:off x="6938602" y="5024442"/>
                <a:ext cx="1704535" cy="108495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44" name="Grafik 143" descr="Ein Bild, das Gras, Himmel, draußen, Boden enthält.&#10;&#10;Automatisch generierte Beschreibung">
                <a:extLst>
                  <a:ext uri="{FF2B5EF4-FFF2-40B4-BE49-F238E27FC236}">
                    <a16:creationId xmlns:a16="http://schemas.microsoft.com/office/drawing/2014/main" id="{095142D8-365C-4DDC-B460-D1F9B401BC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00624" y="5143327"/>
                <a:ext cx="1185525" cy="8424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FE950366-DBEC-4F7F-8AE8-C39CA2D6E9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3972197">
                <a:off x="7482178" y="5282380"/>
                <a:ext cx="581377" cy="582835"/>
              </a:xfrm>
              <a:prstGeom prst="rect">
                <a:avLst/>
              </a:prstGeom>
            </p:spPr>
          </p:pic>
        </p:grpSp>
        <p:sp>
          <p:nvSpPr>
            <p:cNvPr id="142" name="Gewitterblitz 141">
              <a:extLst>
                <a:ext uri="{FF2B5EF4-FFF2-40B4-BE49-F238E27FC236}">
                  <a16:creationId xmlns:a16="http://schemas.microsoft.com/office/drawing/2014/main" id="{FDF42F10-99EA-480D-9BA4-2BF4EC4D0E03}"/>
                </a:ext>
              </a:extLst>
            </p:cNvPr>
            <p:cNvSpPr/>
            <p:nvPr/>
          </p:nvSpPr>
          <p:spPr>
            <a:xfrm>
              <a:off x="7780641" y="5274951"/>
              <a:ext cx="341883" cy="333275"/>
            </a:xfrm>
            <a:prstGeom prst="lightningBol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p3d extrusionH="57150" prstMaterial="softEdge">
                <a:bevelT w="25400" h="38100"/>
              </a:sp3d>
            </a:bodyPr>
            <a:lstStyle/>
            <a:p>
              <a:pPr algn="ctr"/>
              <a:endParaRPr lang="en-US" b="1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8D760229-793E-4FBB-A162-DB88D2B66779}"/>
              </a:ext>
            </a:extLst>
          </p:cNvPr>
          <p:cNvGrpSpPr/>
          <p:nvPr/>
        </p:nvGrpSpPr>
        <p:grpSpPr>
          <a:xfrm>
            <a:off x="5862763" y="4612920"/>
            <a:ext cx="1514252" cy="963841"/>
            <a:chOff x="8732633" y="5024079"/>
            <a:chExt cx="1704535" cy="1084959"/>
          </a:xfrm>
        </p:grpSpPr>
        <p:sp>
          <p:nvSpPr>
            <p:cNvPr id="147" name="Rechteck 146">
              <a:extLst>
                <a:ext uri="{FF2B5EF4-FFF2-40B4-BE49-F238E27FC236}">
                  <a16:creationId xmlns:a16="http://schemas.microsoft.com/office/drawing/2014/main" id="{870B85E1-BAB1-405A-A732-A808D2E517D7}"/>
                </a:ext>
              </a:extLst>
            </p:cNvPr>
            <p:cNvSpPr/>
            <p:nvPr/>
          </p:nvSpPr>
          <p:spPr>
            <a:xfrm>
              <a:off x="8732633" y="5024079"/>
              <a:ext cx="1704535" cy="1084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8" name="Grafik 147" descr="Ein Bild, das Gras, Himmel, draußen, Boden enthält.&#10;&#10;Automatisch generierte Beschreibung">
              <a:extLst>
                <a:ext uri="{FF2B5EF4-FFF2-40B4-BE49-F238E27FC236}">
                  <a16:creationId xmlns:a16="http://schemas.microsoft.com/office/drawing/2014/main" id="{19F45EBB-E285-4179-8485-51B80E25D5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9557" y="5143327"/>
              <a:ext cx="1185525" cy="842400"/>
            </a:xfrm>
            <a:prstGeom prst="rect">
              <a:avLst/>
            </a:prstGeom>
          </p:spPr>
        </p:pic>
        <p:pic>
          <p:nvPicPr>
            <p:cNvPr id="149" name="Grafik 148">
              <a:extLst>
                <a:ext uri="{FF2B5EF4-FFF2-40B4-BE49-F238E27FC236}">
                  <a16:creationId xmlns:a16="http://schemas.microsoft.com/office/drawing/2014/main" id="{6F61A5FC-9850-40F7-8A94-D49A9579E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983507">
              <a:off x="9283817" y="5268522"/>
              <a:ext cx="582835" cy="581377"/>
            </a:xfrm>
            <a:prstGeom prst="rect">
              <a:avLst/>
            </a:prstGeom>
          </p:spPr>
        </p:pic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31B591B2-F1A3-44BA-A4AC-C77616569979}"/>
              </a:ext>
            </a:extLst>
          </p:cNvPr>
          <p:cNvGrpSpPr/>
          <p:nvPr/>
        </p:nvGrpSpPr>
        <p:grpSpPr>
          <a:xfrm>
            <a:off x="9694522" y="3589957"/>
            <a:ext cx="1514252" cy="963841"/>
            <a:chOff x="10332863" y="2916039"/>
            <a:chExt cx="1704535" cy="1084959"/>
          </a:xfrm>
        </p:grpSpPr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362CB492-F7FD-4F3B-B5B2-E8E14821A3C9}"/>
                </a:ext>
              </a:extLst>
            </p:cNvPr>
            <p:cNvGrpSpPr/>
            <p:nvPr/>
          </p:nvGrpSpPr>
          <p:grpSpPr>
            <a:xfrm>
              <a:off x="10332863" y="2916039"/>
              <a:ext cx="1704535" cy="1084959"/>
              <a:chOff x="6938602" y="3861225"/>
              <a:chExt cx="1704535" cy="1084959"/>
            </a:xfrm>
          </p:grpSpPr>
          <p:sp>
            <p:nvSpPr>
              <p:cNvPr id="155" name="Rechteck 154">
                <a:extLst>
                  <a:ext uri="{FF2B5EF4-FFF2-40B4-BE49-F238E27FC236}">
                    <a16:creationId xmlns:a16="http://schemas.microsoft.com/office/drawing/2014/main" id="{FD15D774-BE4D-48B1-924D-0DA07B04F98D}"/>
                  </a:ext>
                </a:extLst>
              </p:cNvPr>
              <p:cNvSpPr/>
              <p:nvPr/>
            </p:nvSpPr>
            <p:spPr>
              <a:xfrm>
                <a:off x="6938602" y="3861225"/>
                <a:ext cx="1704535" cy="108495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56" name="Grafik 155" descr="Ein Bild, das Text, draußen, alt, Fabrik enthält.&#10;&#10;Automatisch generierte Beschreibung">
                <a:extLst>
                  <a:ext uri="{FF2B5EF4-FFF2-40B4-BE49-F238E27FC236}">
                    <a16:creationId xmlns:a16="http://schemas.microsoft.com/office/drawing/2014/main" id="{8935FEA3-94AA-49C5-9A79-09580EE2E3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00624" y="3986349"/>
                <a:ext cx="1180487" cy="842342"/>
              </a:xfrm>
              <a:prstGeom prst="rect">
                <a:avLst/>
              </a:prstGeom>
            </p:spPr>
          </p:pic>
        </p:grpSp>
        <p:sp>
          <p:nvSpPr>
            <p:cNvPr id="152" name="Textfeld 151">
              <a:extLst>
                <a:ext uri="{FF2B5EF4-FFF2-40B4-BE49-F238E27FC236}">
                  <a16:creationId xmlns:a16="http://schemas.microsoft.com/office/drawing/2014/main" id="{0E251299-3116-404C-94B4-C38715404EFC}"/>
                </a:ext>
              </a:extLst>
            </p:cNvPr>
            <p:cNvSpPr txBox="1"/>
            <p:nvPr/>
          </p:nvSpPr>
          <p:spPr>
            <a:xfrm>
              <a:off x="10598483" y="3362144"/>
              <a:ext cx="12371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CS-Rating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id="{FDBC6C4F-17DB-4931-9615-D81FF4C470AD}"/>
                </a:ext>
              </a:extLst>
            </p:cNvPr>
            <p:cNvSpPr/>
            <p:nvPr/>
          </p:nvSpPr>
          <p:spPr>
            <a:xfrm>
              <a:off x="10756502" y="3860645"/>
              <a:ext cx="89008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0DF4225A-D68D-4424-A785-8CBCE25A5462}"/>
                </a:ext>
              </a:extLst>
            </p:cNvPr>
            <p:cNvSpPr/>
            <p:nvPr/>
          </p:nvSpPr>
          <p:spPr>
            <a:xfrm rot="5400000">
              <a:off x="11380334" y="3860645"/>
              <a:ext cx="11709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DDDF6E4A-045C-479D-BC5B-6DD09B23C04A}"/>
              </a:ext>
            </a:extLst>
          </p:cNvPr>
          <p:cNvGrpSpPr/>
          <p:nvPr/>
        </p:nvGrpSpPr>
        <p:grpSpPr>
          <a:xfrm>
            <a:off x="9694522" y="4614290"/>
            <a:ext cx="1514252" cy="963841"/>
            <a:chOff x="10332863" y="4125097"/>
            <a:chExt cx="1704535" cy="1084959"/>
          </a:xfrm>
        </p:grpSpPr>
        <p:grpSp>
          <p:nvGrpSpPr>
            <p:cNvPr id="158" name="Gruppieren 157">
              <a:extLst>
                <a:ext uri="{FF2B5EF4-FFF2-40B4-BE49-F238E27FC236}">
                  <a16:creationId xmlns:a16="http://schemas.microsoft.com/office/drawing/2014/main" id="{6E2413E0-368C-43A3-9FF9-83F8853BBE57}"/>
                </a:ext>
              </a:extLst>
            </p:cNvPr>
            <p:cNvGrpSpPr/>
            <p:nvPr/>
          </p:nvGrpSpPr>
          <p:grpSpPr>
            <a:xfrm>
              <a:off x="10332863" y="4125097"/>
              <a:ext cx="1704535" cy="1084959"/>
              <a:chOff x="6938602" y="5024442"/>
              <a:chExt cx="1704535" cy="1084959"/>
            </a:xfrm>
          </p:grpSpPr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F69AF539-3830-4CF3-A50B-AAD42DF394AA}"/>
                  </a:ext>
                </a:extLst>
              </p:cNvPr>
              <p:cNvSpPr/>
              <p:nvPr/>
            </p:nvSpPr>
            <p:spPr>
              <a:xfrm>
                <a:off x="6938602" y="5024442"/>
                <a:ext cx="1704535" cy="108495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3" name="Grafik 162" descr="Ein Bild, das Gras, Himmel, draußen, Boden enthält.&#10;&#10;Automatisch generierte Beschreibung">
                <a:extLst>
                  <a:ext uri="{FF2B5EF4-FFF2-40B4-BE49-F238E27FC236}">
                    <a16:creationId xmlns:a16="http://schemas.microsoft.com/office/drawing/2014/main" id="{87FE162A-B682-4C82-B24C-362F6236ED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00624" y="5143327"/>
                <a:ext cx="1185525" cy="842400"/>
              </a:xfrm>
              <a:prstGeom prst="rect">
                <a:avLst/>
              </a:prstGeom>
            </p:spPr>
          </p:pic>
        </p:grpSp>
        <p:sp>
          <p:nvSpPr>
            <p:cNvPr id="159" name="Textfeld 158">
              <a:extLst>
                <a:ext uri="{FF2B5EF4-FFF2-40B4-BE49-F238E27FC236}">
                  <a16:creationId xmlns:a16="http://schemas.microsoft.com/office/drawing/2014/main" id="{0963F6F2-9AFA-4B8B-AA99-F5993AE2CC69}"/>
                </a:ext>
              </a:extLst>
            </p:cNvPr>
            <p:cNvSpPr txBox="1"/>
            <p:nvPr/>
          </p:nvSpPr>
          <p:spPr>
            <a:xfrm>
              <a:off x="10598483" y="4515161"/>
              <a:ext cx="12371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CS-Rating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7E8877B6-33FD-40EE-AB86-7210DE4F7097}"/>
                </a:ext>
              </a:extLst>
            </p:cNvPr>
            <p:cNvSpPr/>
            <p:nvPr/>
          </p:nvSpPr>
          <p:spPr>
            <a:xfrm>
              <a:off x="10756502" y="5062153"/>
              <a:ext cx="89008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hteck 160">
              <a:extLst>
                <a:ext uri="{FF2B5EF4-FFF2-40B4-BE49-F238E27FC236}">
                  <a16:creationId xmlns:a16="http://schemas.microsoft.com/office/drawing/2014/main" id="{A5EAA39E-F851-427C-B611-360CFE784CF2}"/>
                </a:ext>
              </a:extLst>
            </p:cNvPr>
            <p:cNvSpPr/>
            <p:nvPr/>
          </p:nvSpPr>
          <p:spPr>
            <a:xfrm rot="5400000">
              <a:off x="11380334" y="5062153"/>
              <a:ext cx="11709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F754166D-32FE-4E73-8C31-354D2502D0EC}"/>
              </a:ext>
            </a:extLst>
          </p:cNvPr>
          <p:cNvGrpSpPr/>
          <p:nvPr/>
        </p:nvGrpSpPr>
        <p:grpSpPr>
          <a:xfrm>
            <a:off x="963865" y="3593192"/>
            <a:ext cx="1514252" cy="963841"/>
            <a:chOff x="751826" y="2916039"/>
            <a:chExt cx="1704535" cy="1084959"/>
          </a:xfrm>
        </p:grpSpPr>
        <p:grpSp>
          <p:nvGrpSpPr>
            <p:cNvPr id="165" name="Gruppieren 164">
              <a:extLst>
                <a:ext uri="{FF2B5EF4-FFF2-40B4-BE49-F238E27FC236}">
                  <a16:creationId xmlns:a16="http://schemas.microsoft.com/office/drawing/2014/main" id="{964F6C8F-E4CC-416A-9B86-45FFE39B7CBA}"/>
                </a:ext>
              </a:extLst>
            </p:cNvPr>
            <p:cNvGrpSpPr/>
            <p:nvPr/>
          </p:nvGrpSpPr>
          <p:grpSpPr>
            <a:xfrm>
              <a:off x="751826" y="2916039"/>
              <a:ext cx="1704535" cy="1084959"/>
              <a:chOff x="6938602" y="3861225"/>
              <a:chExt cx="1704535" cy="1084959"/>
            </a:xfrm>
          </p:grpSpPr>
          <p:sp>
            <p:nvSpPr>
              <p:cNvPr id="167" name="Rechteck 166">
                <a:extLst>
                  <a:ext uri="{FF2B5EF4-FFF2-40B4-BE49-F238E27FC236}">
                    <a16:creationId xmlns:a16="http://schemas.microsoft.com/office/drawing/2014/main" id="{64899FE2-9859-4C53-9411-18BEB4FB844D}"/>
                  </a:ext>
                </a:extLst>
              </p:cNvPr>
              <p:cNvSpPr/>
              <p:nvPr/>
            </p:nvSpPr>
            <p:spPr>
              <a:xfrm>
                <a:off x="6938602" y="3861225"/>
                <a:ext cx="1704535" cy="108495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8" name="Grafik 167" descr="Ein Bild, das Text, draußen, alt, Fabrik enthält.&#10;&#10;Automatisch generierte Beschreibung">
                <a:extLst>
                  <a:ext uri="{FF2B5EF4-FFF2-40B4-BE49-F238E27FC236}">
                    <a16:creationId xmlns:a16="http://schemas.microsoft.com/office/drawing/2014/main" id="{7E86229B-4AAE-4CF4-8D8F-EB36100B88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00624" y="3986349"/>
                <a:ext cx="1180487" cy="842342"/>
              </a:xfrm>
              <a:prstGeom prst="rect">
                <a:avLst/>
              </a:prstGeom>
            </p:spPr>
          </p:pic>
        </p:grpSp>
        <p:sp>
          <p:nvSpPr>
            <p:cNvPr id="166" name="Textfeld 165">
              <a:extLst>
                <a:ext uri="{FF2B5EF4-FFF2-40B4-BE49-F238E27FC236}">
                  <a16:creationId xmlns:a16="http://schemas.microsoft.com/office/drawing/2014/main" id="{174ABE9D-ABF8-4A38-8230-076309C76BAB}"/>
                </a:ext>
              </a:extLst>
            </p:cNvPr>
            <p:cNvSpPr txBox="1"/>
            <p:nvPr/>
          </p:nvSpPr>
          <p:spPr>
            <a:xfrm>
              <a:off x="1335936" y="3273852"/>
              <a:ext cx="536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32B5B0B8-4775-4341-A025-DAD39C280D24}"/>
              </a:ext>
            </a:extLst>
          </p:cNvPr>
          <p:cNvGrpSpPr/>
          <p:nvPr/>
        </p:nvGrpSpPr>
        <p:grpSpPr>
          <a:xfrm>
            <a:off x="963865" y="4616155"/>
            <a:ext cx="1514252" cy="963841"/>
            <a:chOff x="751826" y="4123727"/>
            <a:chExt cx="1704535" cy="1084959"/>
          </a:xfrm>
        </p:grpSpPr>
        <p:grpSp>
          <p:nvGrpSpPr>
            <p:cNvPr id="170" name="Gruppieren 169">
              <a:extLst>
                <a:ext uri="{FF2B5EF4-FFF2-40B4-BE49-F238E27FC236}">
                  <a16:creationId xmlns:a16="http://schemas.microsoft.com/office/drawing/2014/main" id="{65A53B91-74E8-4887-A33E-34D454546C92}"/>
                </a:ext>
              </a:extLst>
            </p:cNvPr>
            <p:cNvGrpSpPr/>
            <p:nvPr/>
          </p:nvGrpSpPr>
          <p:grpSpPr>
            <a:xfrm>
              <a:off x="751826" y="4123727"/>
              <a:ext cx="1704535" cy="1084959"/>
              <a:chOff x="6938602" y="5024442"/>
              <a:chExt cx="1704535" cy="1084959"/>
            </a:xfrm>
          </p:grpSpPr>
          <p:sp>
            <p:nvSpPr>
              <p:cNvPr id="172" name="Rechteck 171">
                <a:extLst>
                  <a:ext uri="{FF2B5EF4-FFF2-40B4-BE49-F238E27FC236}">
                    <a16:creationId xmlns:a16="http://schemas.microsoft.com/office/drawing/2014/main" id="{3EBD1D74-6447-48F5-9CE4-11AC734D827C}"/>
                  </a:ext>
                </a:extLst>
              </p:cNvPr>
              <p:cNvSpPr/>
              <p:nvPr/>
            </p:nvSpPr>
            <p:spPr>
              <a:xfrm>
                <a:off x="6938602" y="5024442"/>
                <a:ext cx="1704535" cy="108495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3" name="Grafik 172" descr="Ein Bild, das Gras, Himmel, draußen, Boden enthält.&#10;&#10;Automatisch generierte Beschreibung">
                <a:extLst>
                  <a:ext uri="{FF2B5EF4-FFF2-40B4-BE49-F238E27FC236}">
                    <a16:creationId xmlns:a16="http://schemas.microsoft.com/office/drawing/2014/main" id="{82239C89-26BF-47E2-88A2-7D9B57D688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00624" y="5143327"/>
                <a:ext cx="1185525" cy="842400"/>
              </a:xfrm>
              <a:prstGeom prst="rect">
                <a:avLst/>
              </a:prstGeom>
            </p:spPr>
          </p:pic>
        </p:grpSp>
        <p:sp>
          <p:nvSpPr>
            <p:cNvPr id="171" name="Textfeld 170">
              <a:extLst>
                <a:ext uri="{FF2B5EF4-FFF2-40B4-BE49-F238E27FC236}">
                  <a16:creationId xmlns:a16="http://schemas.microsoft.com/office/drawing/2014/main" id="{BC4FDBDD-39DC-4C37-87DE-DBF8137F1CA4}"/>
                </a:ext>
              </a:extLst>
            </p:cNvPr>
            <p:cNvSpPr txBox="1"/>
            <p:nvPr/>
          </p:nvSpPr>
          <p:spPr>
            <a:xfrm>
              <a:off x="1341290" y="4474192"/>
              <a:ext cx="536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E7F2CC1F-5992-4A0E-A6E6-4E9462E95DA7}"/>
              </a:ext>
            </a:extLst>
          </p:cNvPr>
          <p:cNvGrpSpPr/>
          <p:nvPr/>
        </p:nvGrpSpPr>
        <p:grpSpPr>
          <a:xfrm>
            <a:off x="4225593" y="3589957"/>
            <a:ext cx="1514252" cy="963841"/>
            <a:chOff x="4429829" y="2916039"/>
            <a:chExt cx="1704535" cy="1084959"/>
          </a:xfrm>
        </p:grpSpPr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2B35144E-7D9D-47D2-BDBA-58CC21D0987F}"/>
                </a:ext>
              </a:extLst>
            </p:cNvPr>
            <p:cNvGrpSpPr/>
            <p:nvPr/>
          </p:nvGrpSpPr>
          <p:grpSpPr>
            <a:xfrm>
              <a:off x="4429829" y="2916039"/>
              <a:ext cx="1704535" cy="1084959"/>
              <a:chOff x="6938602" y="3861225"/>
              <a:chExt cx="1704535" cy="1084959"/>
            </a:xfrm>
          </p:grpSpPr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id="{8E3B831B-483E-48E5-9347-D4C663118CB5}"/>
                  </a:ext>
                </a:extLst>
              </p:cNvPr>
              <p:cNvSpPr/>
              <p:nvPr/>
            </p:nvSpPr>
            <p:spPr>
              <a:xfrm>
                <a:off x="6938602" y="3861225"/>
                <a:ext cx="1704535" cy="108495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8" name="Grafik 177" descr="Ein Bild, das Text, draußen, alt, Fabrik enthält.&#10;&#10;Automatisch generierte Beschreibung">
                <a:extLst>
                  <a:ext uri="{FF2B5EF4-FFF2-40B4-BE49-F238E27FC236}">
                    <a16:creationId xmlns:a16="http://schemas.microsoft.com/office/drawing/2014/main" id="{F620E0A4-471E-4DBC-9A38-BD3300B97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00624" y="3986349"/>
                <a:ext cx="1180487" cy="842342"/>
              </a:xfrm>
              <a:prstGeom prst="rect">
                <a:avLst/>
              </a:prstGeom>
            </p:spPr>
          </p:pic>
        </p:grpSp>
        <p:sp>
          <p:nvSpPr>
            <p:cNvPr id="176" name="Textfeld 175">
              <a:extLst>
                <a:ext uri="{FF2B5EF4-FFF2-40B4-BE49-F238E27FC236}">
                  <a16:creationId xmlns:a16="http://schemas.microsoft.com/office/drawing/2014/main" id="{41192695-FA8E-4F2E-86BF-7D15817B8F76}"/>
                </a:ext>
              </a:extLst>
            </p:cNvPr>
            <p:cNvSpPr txBox="1"/>
            <p:nvPr/>
          </p:nvSpPr>
          <p:spPr>
            <a:xfrm>
              <a:off x="5024464" y="3284001"/>
              <a:ext cx="536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97EE5EB4-8F0B-4F50-A33C-87E806DD01CC}"/>
              </a:ext>
            </a:extLst>
          </p:cNvPr>
          <p:cNvGrpSpPr/>
          <p:nvPr/>
        </p:nvGrpSpPr>
        <p:grpSpPr>
          <a:xfrm>
            <a:off x="4225593" y="4614290"/>
            <a:ext cx="1514252" cy="963841"/>
            <a:chOff x="4429829" y="4125097"/>
            <a:chExt cx="1704535" cy="1084959"/>
          </a:xfrm>
        </p:grpSpPr>
        <p:grpSp>
          <p:nvGrpSpPr>
            <p:cNvPr id="180" name="Gruppieren 179">
              <a:extLst>
                <a:ext uri="{FF2B5EF4-FFF2-40B4-BE49-F238E27FC236}">
                  <a16:creationId xmlns:a16="http://schemas.microsoft.com/office/drawing/2014/main" id="{CE6EBF53-1D19-4EBC-89F3-9A0AAD4456F8}"/>
                </a:ext>
              </a:extLst>
            </p:cNvPr>
            <p:cNvGrpSpPr/>
            <p:nvPr/>
          </p:nvGrpSpPr>
          <p:grpSpPr>
            <a:xfrm>
              <a:off x="4429829" y="4125097"/>
              <a:ext cx="1704535" cy="1084959"/>
              <a:chOff x="6938602" y="5024442"/>
              <a:chExt cx="1704535" cy="1084959"/>
            </a:xfrm>
          </p:grpSpPr>
          <p:sp>
            <p:nvSpPr>
              <p:cNvPr id="182" name="Rechteck 181">
                <a:extLst>
                  <a:ext uri="{FF2B5EF4-FFF2-40B4-BE49-F238E27FC236}">
                    <a16:creationId xmlns:a16="http://schemas.microsoft.com/office/drawing/2014/main" id="{085490EE-844B-49E5-9A6F-C3B0B03AB19F}"/>
                  </a:ext>
                </a:extLst>
              </p:cNvPr>
              <p:cNvSpPr/>
              <p:nvPr/>
            </p:nvSpPr>
            <p:spPr>
              <a:xfrm>
                <a:off x="6938602" y="5024442"/>
                <a:ext cx="1704535" cy="108495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83" name="Grafik 182" descr="Ein Bild, das Gras, Himmel, draußen, Boden enthält.&#10;&#10;Automatisch generierte Beschreibung">
                <a:extLst>
                  <a:ext uri="{FF2B5EF4-FFF2-40B4-BE49-F238E27FC236}">
                    <a16:creationId xmlns:a16="http://schemas.microsoft.com/office/drawing/2014/main" id="{2FEE10DB-3823-4EB4-9D5A-2598C76C5B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00624" y="5143327"/>
                <a:ext cx="1185525" cy="842400"/>
              </a:xfrm>
              <a:prstGeom prst="rect">
                <a:avLst/>
              </a:prstGeom>
            </p:spPr>
          </p:pic>
        </p:grpSp>
        <p:sp>
          <p:nvSpPr>
            <p:cNvPr id="181" name="Textfeld 180">
              <a:extLst>
                <a:ext uri="{FF2B5EF4-FFF2-40B4-BE49-F238E27FC236}">
                  <a16:creationId xmlns:a16="http://schemas.microsoft.com/office/drawing/2014/main" id="{16628CCC-B32E-493E-A005-4C26E1532A03}"/>
                </a:ext>
              </a:extLst>
            </p:cNvPr>
            <p:cNvSpPr txBox="1"/>
            <p:nvPr/>
          </p:nvSpPr>
          <p:spPr>
            <a:xfrm>
              <a:off x="5029818" y="4484341"/>
              <a:ext cx="536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D6B892E4-8D3E-44F2-86E6-63CCCF9CB68D}"/>
              </a:ext>
            </a:extLst>
          </p:cNvPr>
          <p:cNvGrpSpPr/>
          <p:nvPr/>
        </p:nvGrpSpPr>
        <p:grpSpPr>
          <a:xfrm>
            <a:off x="7512838" y="3589957"/>
            <a:ext cx="1514252" cy="963841"/>
            <a:chOff x="8509670" y="2916039"/>
            <a:chExt cx="1704535" cy="1084959"/>
          </a:xfrm>
        </p:grpSpPr>
        <p:grpSp>
          <p:nvGrpSpPr>
            <p:cNvPr id="185" name="Gruppieren 184">
              <a:extLst>
                <a:ext uri="{FF2B5EF4-FFF2-40B4-BE49-F238E27FC236}">
                  <a16:creationId xmlns:a16="http://schemas.microsoft.com/office/drawing/2014/main" id="{58C27D32-D16B-4DA9-AB5C-CA0C79371187}"/>
                </a:ext>
              </a:extLst>
            </p:cNvPr>
            <p:cNvGrpSpPr/>
            <p:nvPr/>
          </p:nvGrpSpPr>
          <p:grpSpPr>
            <a:xfrm>
              <a:off x="8509670" y="2916039"/>
              <a:ext cx="1704535" cy="1084959"/>
              <a:chOff x="6938602" y="3861225"/>
              <a:chExt cx="1704535" cy="1084959"/>
            </a:xfrm>
          </p:grpSpPr>
          <p:sp>
            <p:nvSpPr>
              <p:cNvPr id="187" name="Rechteck 186">
                <a:extLst>
                  <a:ext uri="{FF2B5EF4-FFF2-40B4-BE49-F238E27FC236}">
                    <a16:creationId xmlns:a16="http://schemas.microsoft.com/office/drawing/2014/main" id="{B3532ED9-AA56-4844-97E2-F056C56868FE}"/>
                  </a:ext>
                </a:extLst>
              </p:cNvPr>
              <p:cNvSpPr/>
              <p:nvPr/>
            </p:nvSpPr>
            <p:spPr>
              <a:xfrm>
                <a:off x="6938602" y="3861225"/>
                <a:ext cx="1704535" cy="108495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88" name="Grafik 187" descr="Ein Bild, das Text, draußen, alt, Fabrik enthält.&#10;&#10;Automatisch generierte Beschreibung">
                <a:extLst>
                  <a:ext uri="{FF2B5EF4-FFF2-40B4-BE49-F238E27FC236}">
                    <a16:creationId xmlns:a16="http://schemas.microsoft.com/office/drawing/2014/main" id="{A0DF5AB4-F3C0-465F-B9B8-3345AF8270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00624" y="3986349"/>
                <a:ext cx="1180487" cy="842342"/>
              </a:xfrm>
              <a:prstGeom prst="rect">
                <a:avLst/>
              </a:prstGeom>
            </p:spPr>
          </p:pic>
        </p:grpSp>
        <p:sp>
          <p:nvSpPr>
            <p:cNvPr id="186" name="Textfeld 185">
              <a:extLst>
                <a:ext uri="{FF2B5EF4-FFF2-40B4-BE49-F238E27FC236}">
                  <a16:creationId xmlns:a16="http://schemas.microsoft.com/office/drawing/2014/main" id="{E334E73F-0814-48D9-A803-817085D11FA0}"/>
                </a:ext>
              </a:extLst>
            </p:cNvPr>
            <p:cNvSpPr txBox="1"/>
            <p:nvPr/>
          </p:nvSpPr>
          <p:spPr>
            <a:xfrm>
              <a:off x="9086224" y="3284001"/>
              <a:ext cx="536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9" name="Gruppieren 188">
            <a:extLst>
              <a:ext uri="{FF2B5EF4-FFF2-40B4-BE49-F238E27FC236}">
                <a16:creationId xmlns:a16="http://schemas.microsoft.com/office/drawing/2014/main" id="{02D01719-FB8A-4B9D-8F72-E403E0B1F0EE}"/>
              </a:ext>
            </a:extLst>
          </p:cNvPr>
          <p:cNvGrpSpPr/>
          <p:nvPr/>
        </p:nvGrpSpPr>
        <p:grpSpPr>
          <a:xfrm>
            <a:off x="7512838" y="4614290"/>
            <a:ext cx="1514252" cy="963841"/>
            <a:chOff x="8509670" y="4125097"/>
            <a:chExt cx="1704535" cy="1084959"/>
          </a:xfrm>
        </p:grpSpPr>
        <p:grpSp>
          <p:nvGrpSpPr>
            <p:cNvPr id="190" name="Gruppieren 189">
              <a:extLst>
                <a:ext uri="{FF2B5EF4-FFF2-40B4-BE49-F238E27FC236}">
                  <a16:creationId xmlns:a16="http://schemas.microsoft.com/office/drawing/2014/main" id="{636C57A3-A424-4E1E-ADED-7176DA7373D3}"/>
                </a:ext>
              </a:extLst>
            </p:cNvPr>
            <p:cNvGrpSpPr/>
            <p:nvPr/>
          </p:nvGrpSpPr>
          <p:grpSpPr>
            <a:xfrm>
              <a:off x="8509670" y="4125097"/>
              <a:ext cx="1704535" cy="1084959"/>
              <a:chOff x="6938602" y="5024442"/>
              <a:chExt cx="1704535" cy="1084959"/>
            </a:xfrm>
          </p:grpSpPr>
          <p:sp>
            <p:nvSpPr>
              <p:cNvPr id="192" name="Rechteck 191">
                <a:extLst>
                  <a:ext uri="{FF2B5EF4-FFF2-40B4-BE49-F238E27FC236}">
                    <a16:creationId xmlns:a16="http://schemas.microsoft.com/office/drawing/2014/main" id="{83ED388A-D605-40DC-B1A5-95F92EEE328D}"/>
                  </a:ext>
                </a:extLst>
              </p:cNvPr>
              <p:cNvSpPr/>
              <p:nvPr/>
            </p:nvSpPr>
            <p:spPr>
              <a:xfrm>
                <a:off x="6938602" y="5024442"/>
                <a:ext cx="1704535" cy="108495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93" name="Grafik 192" descr="Ein Bild, das Gras, Himmel, draußen, Boden enthält.&#10;&#10;Automatisch generierte Beschreibung">
                <a:extLst>
                  <a:ext uri="{FF2B5EF4-FFF2-40B4-BE49-F238E27FC236}">
                    <a16:creationId xmlns:a16="http://schemas.microsoft.com/office/drawing/2014/main" id="{579AFEF8-BDD9-484D-80B3-8DE74F39D6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00624" y="5143327"/>
                <a:ext cx="1185525" cy="842400"/>
              </a:xfrm>
              <a:prstGeom prst="rect">
                <a:avLst/>
              </a:prstGeom>
            </p:spPr>
          </p:pic>
        </p:grpSp>
        <p:sp>
          <p:nvSpPr>
            <p:cNvPr id="191" name="Textfeld 190">
              <a:extLst>
                <a:ext uri="{FF2B5EF4-FFF2-40B4-BE49-F238E27FC236}">
                  <a16:creationId xmlns:a16="http://schemas.microsoft.com/office/drawing/2014/main" id="{35D5E8DE-6C66-43C5-BC7C-9B09FEE622E5}"/>
                </a:ext>
              </a:extLst>
            </p:cNvPr>
            <p:cNvSpPr txBox="1"/>
            <p:nvPr/>
          </p:nvSpPr>
          <p:spPr>
            <a:xfrm>
              <a:off x="9091578" y="4484341"/>
              <a:ext cx="536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4" name="Textfeld 193">
            <a:extLst>
              <a:ext uri="{FF2B5EF4-FFF2-40B4-BE49-F238E27FC236}">
                <a16:creationId xmlns:a16="http://schemas.microsoft.com/office/drawing/2014/main" id="{838FD761-7EB3-476F-A579-DB7CCF9298FE}"/>
              </a:ext>
            </a:extLst>
          </p:cNvPr>
          <p:cNvSpPr txBox="1"/>
          <p:nvPr/>
        </p:nvSpPr>
        <p:spPr>
          <a:xfrm>
            <a:off x="2481951" y="1706125"/>
            <a:ext cx="1818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18x CS+ (100% US)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feld 194">
            <a:extLst>
              <a:ext uri="{FF2B5EF4-FFF2-40B4-BE49-F238E27FC236}">
                <a16:creationId xmlns:a16="http://schemas.microsoft.com/office/drawing/2014/main" id="{8EB83821-A0E0-41DA-B1C0-14CDAC427EDB}"/>
              </a:ext>
            </a:extLst>
          </p:cNvPr>
          <p:cNvSpPr txBox="1"/>
          <p:nvPr/>
        </p:nvSpPr>
        <p:spPr>
          <a:xfrm>
            <a:off x="5937878" y="1711577"/>
            <a:ext cx="1339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18x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CS-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Textfeld 195">
            <a:extLst>
              <a:ext uri="{FF2B5EF4-FFF2-40B4-BE49-F238E27FC236}">
                <a16:creationId xmlns:a16="http://schemas.microsoft.com/office/drawing/2014/main" id="{BC683540-641C-40E7-9FAC-98C450CD852C}"/>
              </a:ext>
            </a:extLst>
          </p:cNvPr>
          <p:cNvSpPr txBox="1"/>
          <p:nvPr/>
        </p:nvSpPr>
        <p:spPr>
          <a:xfrm>
            <a:off x="4554361" y="1705010"/>
            <a:ext cx="854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ITI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Textfeld 196">
            <a:extLst>
              <a:ext uri="{FF2B5EF4-FFF2-40B4-BE49-F238E27FC236}">
                <a16:creationId xmlns:a16="http://schemas.microsoft.com/office/drawing/2014/main" id="{94F52DB0-C799-405C-A7AE-BDAC3C7E1180}"/>
              </a:ext>
            </a:extLst>
          </p:cNvPr>
          <p:cNvSpPr txBox="1"/>
          <p:nvPr/>
        </p:nvSpPr>
        <p:spPr>
          <a:xfrm>
            <a:off x="157308" y="1661363"/>
            <a:ext cx="1499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endParaRPr 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8" name="Gerade Verbindung mit Pfeil 197">
            <a:extLst>
              <a:ext uri="{FF2B5EF4-FFF2-40B4-BE49-F238E27FC236}">
                <a16:creationId xmlns:a16="http://schemas.microsoft.com/office/drawing/2014/main" id="{26B7C48A-055C-468C-A76B-9F73A026D350}"/>
              </a:ext>
            </a:extLst>
          </p:cNvPr>
          <p:cNvCxnSpPr>
            <a:cxnSpLocks/>
          </p:cNvCxnSpPr>
          <p:nvPr/>
        </p:nvCxnSpPr>
        <p:spPr>
          <a:xfrm>
            <a:off x="1000313" y="3051816"/>
            <a:ext cx="8604000" cy="323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feld 198">
            <a:extLst>
              <a:ext uri="{FF2B5EF4-FFF2-40B4-BE49-F238E27FC236}">
                <a16:creationId xmlns:a16="http://schemas.microsoft.com/office/drawing/2014/main" id="{CB01B9CD-2FA4-4307-AA90-C6E780F49FD2}"/>
              </a:ext>
            </a:extLst>
          </p:cNvPr>
          <p:cNvSpPr txBox="1"/>
          <p:nvPr/>
        </p:nvSpPr>
        <p:spPr>
          <a:xfrm>
            <a:off x="4212600" y="3050226"/>
            <a:ext cx="1555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2-3 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Textfeld 199">
            <a:extLst>
              <a:ext uri="{FF2B5EF4-FFF2-40B4-BE49-F238E27FC236}">
                <a16:creationId xmlns:a16="http://schemas.microsoft.com/office/drawing/2014/main" id="{50BAF362-D983-4F5B-82F5-6CA812479BA7}"/>
              </a:ext>
            </a:extLst>
          </p:cNvPr>
          <p:cNvSpPr txBox="1"/>
          <p:nvPr/>
        </p:nvSpPr>
        <p:spPr>
          <a:xfrm>
            <a:off x="2584946" y="3050225"/>
            <a:ext cx="1555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4 s in 7.5 Hz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feld 200">
            <a:extLst>
              <a:ext uri="{FF2B5EF4-FFF2-40B4-BE49-F238E27FC236}">
                <a16:creationId xmlns:a16="http://schemas.microsoft.com/office/drawing/2014/main" id="{695B7F8A-2D10-4F03-8C21-79B3F139D46A}"/>
              </a:ext>
            </a:extLst>
          </p:cNvPr>
          <p:cNvSpPr txBox="1"/>
          <p:nvPr/>
        </p:nvSpPr>
        <p:spPr>
          <a:xfrm>
            <a:off x="5849543" y="3050224"/>
            <a:ext cx="1555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4 s in 7.5 Hz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Textfeld 201">
            <a:extLst>
              <a:ext uri="{FF2B5EF4-FFF2-40B4-BE49-F238E27FC236}">
                <a16:creationId xmlns:a16="http://schemas.microsoft.com/office/drawing/2014/main" id="{296EEEB0-97D2-426E-B75B-34F0AD838693}"/>
              </a:ext>
            </a:extLst>
          </p:cNvPr>
          <p:cNvSpPr txBox="1"/>
          <p:nvPr/>
        </p:nvSpPr>
        <p:spPr>
          <a:xfrm>
            <a:off x="8791875" y="3051149"/>
            <a:ext cx="1555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ca.  15 min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Textfeld 204">
            <a:extLst>
              <a:ext uri="{FF2B5EF4-FFF2-40B4-BE49-F238E27FC236}">
                <a16:creationId xmlns:a16="http://schemas.microsoft.com/office/drawing/2014/main" id="{DEB0604B-191D-41F1-961D-9BCF99624562}"/>
              </a:ext>
            </a:extLst>
          </p:cNvPr>
          <p:cNvSpPr txBox="1"/>
          <p:nvPr/>
        </p:nvSpPr>
        <p:spPr>
          <a:xfrm>
            <a:off x="5430146" y="5669950"/>
            <a:ext cx="2350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18x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CS- in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CTX</a:t>
            </a:r>
            <a:r>
              <a:rPr lang="de-DE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18x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CS- in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CTX</a:t>
            </a:r>
            <a:r>
              <a:rPr lang="de-DE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Textfeld 206">
            <a:extLst>
              <a:ext uri="{FF2B5EF4-FFF2-40B4-BE49-F238E27FC236}">
                <a16:creationId xmlns:a16="http://schemas.microsoft.com/office/drawing/2014/main" id="{26A2BDB2-7038-4296-8B55-9AB3CC238D75}"/>
              </a:ext>
            </a:extLst>
          </p:cNvPr>
          <p:cNvSpPr txBox="1"/>
          <p:nvPr/>
        </p:nvSpPr>
        <p:spPr>
          <a:xfrm>
            <a:off x="157308" y="3220774"/>
            <a:ext cx="1778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Textfeld 207">
            <a:extLst>
              <a:ext uri="{FF2B5EF4-FFF2-40B4-BE49-F238E27FC236}">
                <a16:creationId xmlns:a16="http://schemas.microsoft.com/office/drawing/2014/main" id="{678BB4A2-7022-45E1-B1CE-4CC6DA9FFC11}"/>
              </a:ext>
            </a:extLst>
          </p:cNvPr>
          <p:cNvSpPr txBox="1"/>
          <p:nvPr/>
        </p:nvSpPr>
        <p:spPr>
          <a:xfrm rot="16200000">
            <a:off x="193790" y="3966705"/>
            <a:ext cx="10792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6x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CTX</a:t>
            </a:r>
            <a:r>
              <a:rPr lang="de-DE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Textfeld 208">
            <a:extLst>
              <a:ext uri="{FF2B5EF4-FFF2-40B4-BE49-F238E27FC236}">
                <a16:creationId xmlns:a16="http://schemas.microsoft.com/office/drawing/2014/main" id="{FE82FAD9-B187-4AAE-8E42-FDE83DEBC031}"/>
              </a:ext>
            </a:extLst>
          </p:cNvPr>
          <p:cNvSpPr txBox="1"/>
          <p:nvPr/>
        </p:nvSpPr>
        <p:spPr>
          <a:xfrm rot="16200000">
            <a:off x="183334" y="4934424"/>
            <a:ext cx="1084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6x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CTX</a:t>
            </a:r>
            <a:r>
              <a:rPr lang="de-DE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0" name="Gerade Verbindung mit Pfeil 209">
            <a:extLst>
              <a:ext uri="{FF2B5EF4-FFF2-40B4-BE49-F238E27FC236}">
                <a16:creationId xmlns:a16="http://schemas.microsoft.com/office/drawing/2014/main" id="{3FAB8DD6-EE29-46E0-8958-3B0CA722ED3A}"/>
              </a:ext>
            </a:extLst>
          </p:cNvPr>
          <p:cNvCxnSpPr>
            <a:cxnSpLocks/>
          </p:cNvCxnSpPr>
          <p:nvPr/>
        </p:nvCxnSpPr>
        <p:spPr>
          <a:xfrm>
            <a:off x="963865" y="5646543"/>
            <a:ext cx="8640448" cy="1748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feld 213">
            <a:extLst>
              <a:ext uri="{FF2B5EF4-FFF2-40B4-BE49-F238E27FC236}">
                <a16:creationId xmlns:a16="http://schemas.microsoft.com/office/drawing/2014/main" id="{D0C93460-CF2B-4C64-8D9C-986222779D58}"/>
              </a:ext>
            </a:extLst>
          </p:cNvPr>
          <p:cNvSpPr txBox="1"/>
          <p:nvPr/>
        </p:nvSpPr>
        <p:spPr>
          <a:xfrm>
            <a:off x="8783355" y="5690628"/>
            <a:ext cx="1555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160 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Textfeld 214">
            <a:extLst>
              <a:ext uri="{FF2B5EF4-FFF2-40B4-BE49-F238E27FC236}">
                <a16:creationId xmlns:a16="http://schemas.microsoft.com/office/drawing/2014/main" id="{FB82F052-1E18-4EE7-8B8E-4F43B791FB86}"/>
              </a:ext>
            </a:extLst>
          </p:cNvPr>
          <p:cNvSpPr txBox="1"/>
          <p:nvPr/>
        </p:nvSpPr>
        <p:spPr>
          <a:xfrm>
            <a:off x="853031" y="5667265"/>
            <a:ext cx="1704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24x CS per block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Textfeld 216">
            <a:extLst>
              <a:ext uri="{FF2B5EF4-FFF2-40B4-BE49-F238E27FC236}">
                <a16:creationId xmlns:a16="http://schemas.microsoft.com/office/drawing/2014/main" id="{CB993CBF-BB6A-4C66-A5C8-78C5CD88FA2E}"/>
              </a:ext>
            </a:extLst>
          </p:cNvPr>
          <p:cNvSpPr txBox="1"/>
          <p:nvPr/>
        </p:nvSpPr>
        <p:spPr>
          <a:xfrm>
            <a:off x="2172087" y="5660714"/>
            <a:ext cx="2350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18x CS+ in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CTX</a:t>
            </a:r>
            <a:r>
              <a:rPr lang="de-DE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18x CS+ in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CTX</a:t>
            </a:r>
            <a:r>
              <a:rPr lang="de-DE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Textfeld 217">
            <a:extLst>
              <a:ext uri="{FF2B5EF4-FFF2-40B4-BE49-F238E27FC236}">
                <a16:creationId xmlns:a16="http://schemas.microsoft.com/office/drawing/2014/main" id="{E9CFC88D-86AF-493D-ACE6-77B87F4E49A9}"/>
              </a:ext>
            </a:extLst>
          </p:cNvPr>
          <p:cNvSpPr txBox="1"/>
          <p:nvPr/>
        </p:nvSpPr>
        <p:spPr>
          <a:xfrm>
            <a:off x="8912002" y="2312921"/>
            <a:ext cx="854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Textfeld 218">
            <a:extLst>
              <a:ext uri="{FF2B5EF4-FFF2-40B4-BE49-F238E27FC236}">
                <a16:creationId xmlns:a16="http://schemas.microsoft.com/office/drawing/2014/main" id="{7706025C-748E-4313-9D79-96B435CEDADF}"/>
              </a:ext>
            </a:extLst>
          </p:cNvPr>
          <p:cNvSpPr txBox="1"/>
          <p:nvPr/>
        </p:nvSpPr>
        <p:spPr>
          <a:xfrm>
            <a:off x="8923233" y="3894984"/>
            <a:ext cx="854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Textfeld 219">
            <a:extLst>
              <a:ext uri="{FF2B5EF4-FFF2-40B4-BE49-F238E27FC236}">
                <a16:creationId xmlns:a16="http://schemas.microsoft.com/office/drawing/2014/main" id="{195CDD1D-0500-41C3-BBA1-D73E56D84129}"/>
              </a:ext>
            </a:extLst>
          </p:cNvPr>
          <p:cNvSpPr txBox="1"/>
          <p:nvPr/>
        </p:nvSpPr>
        <p:spPr>
          <a:xfrm>
            <a:off x="8912002" y="4908043"/>
            <a:ext cx="854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700506-97CC-7D88-6907-E863948C9C9C}"/>
              </a:ext>
            </a:extLst>
          </p:cNvPr>
          <p:cNvSpPr txBox="1"/>
          <p:nvPr/>
        </p:nvSpPr>
        <p:spPr>
          <a:xfrm>
            <a:off x="2376950" y="6400412"/>
            <a:ext cx="62336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200" dirty="0">
                <a:hlinkClick r:id="rId7"/>
              </a:rPr>
              <a:t>https://osf.io/a27yh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5607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7" grpId="0"/>
      <p:bldP spid="208" grpId="0"/>
      <p:bldP spid="209" grpId="0"/>
      <p:bldP spid="214" grpId="0"/>
      <p:bldP spid="215" grpId="0"/>
      <p:bldP spid="217" grpId="0"/>
      <p:bldP spid="219" grpId="0"/>
      <p:bldP spid="2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8D76E0B-B91C-5D04-6809-F7017E03B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61ADD9-70AA-577E-2B8F-834F840CC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Yannik Stegmann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0CA7A4-4D6E-2262-3AB7-7FCE2243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9/13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767A67F-E1A2-2147-8400-D7DDB2543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0" name="Textfeld 1039">
                <a:extLst>
                  <a:ext uri="{FF2B5EF4-FFF2-40B4-BE49-F238E27FC236}">
                    <a16:creationId xmlns:a16="http://schemas.microsoft.com/office/drawing/2014/main" id="{75EE88C1-52FF-CF05-C1FB-2024BFF58861}"/>
                  </a:ext>
                </a:extLst>
              </p:cNvPr>
              <p:cNvSpPr txBox="1"/>
              <p:nvPr/>
            </p:nvSpPr>
            <p:spPr>
              <a:xfrm>
                <a:off x="1020423" y="3182779"/>
                <a:ext cx="1711564" cy="261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Cue: p </a:t>
                </a: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= .001,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de-DE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de-DE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kumimoji="0" lang="de-DE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kumimoji="0" lang="de-DE" sz="1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0" lang="de-D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 </a:t>
                </a: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= .</a:t>
                </a:r>
                <a:r>
                  <a:rPr lang="de-DE" sz="1000" dirty="0">
                    <a:solidFill>
                      <a:prstClr val="black"/>
                    </a:solidFill>
                    <a:latin typeface="Segoe UI"/>
                  </a:rPr>
                  <a:t>56</a:t>
                </a:r>
                <a:endPara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mc:Choice>
        <mc:Fallback xmlns="">
          <p:sp>
            <p:nvSpPr>
              <p:cNvPr id="1040" name="Textfeld 1039">
                <a:extLst>
                  <a:ext uri="{FF2B5EF4-FFF2-40B4-BE49-F238E27FC236}">
                    <a16:creationId xmlns:a16="http://schemas.microsoft.com/office/drawing/2014/main" id="{75EE88C1-52FF-CF05-C1FB-2024BFF58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423" y="3182779"/>
                <a:ext cx="1711564" cy="261097"/>
              </a:xfrm>
              <a:prstGeom prst="rect">
                <a:avLst/>
              </a:prstGeom>
              <a:blipFill>
                <a:blip r:embed="rId2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1" name="Textfeld 1040">
                <a:extLst>
                  <a:ext uri="{FF2B5EF4-FFF2-40B4-BE49-F238E27FC236}">
                    <a16:creationId xmlns:a16="http://schemas.microsoft.com/office/drawing/2014/main" id="{144C77B2-A76D-B4D2-4FEE-47C495AB07DB}"/>
                  </a:ext>
                </a:extLst>
              </p:cNvPr>
              <p:cNvSpPr txBox="1"/>
              <p:nvPr/>
            </p:nvSpPr>
            <p:spPr>
              <a:xfrm>
                <a:off x="9096379" y="3200636"/>
                <a:ext cx="1665517" cy="261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de-DE" sz="1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Cue</a:t>
                </a:r>
                <a:r>
                  <a:rPr kumimoji="0" lang="de-D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: p </a:t>
                </a: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= .001,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de-DE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0" lang="de-D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 </a:t>
                </a: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= .</a:t>
                </a:r>
                <a:r>
                  <a:rPr lang="de-DE" sz="1000" dirty="0">
                    <a:solidFill>
                      <a:prstClr val="black"/>
                    </a:solidFill>
                    <a:latin typeface="Segoe UI"/>
                  </a:rPr>
                  <a:t>23</a:t>
                </a:r>
                <a:endPara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mc:Choice>
        <mc:Fallback xmlns="">
          <p:sp>
            <p:nvSpPr>
              <p:cNvPr id="1041" name="Textfeld 1040">
                <a:extLst>
                  <a:ext uri="{FF2B5EF4-FFF2-40B4-BE49-F238E27FC236}">
                    <a16:creationId xmlns:a16="http://schemas.microsoft.com/office/drawing/2014/main" id="{144C77B2-A76D-B4D2-4FEE-47C495AB0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379" y="3200636"/>
                <a:ext cx="1665517" cy="261097"/>
              </a:xfrm>
              <a:prstGeom prst="rect">
                <a:avLst/>
              </a:prstGeom>
              <a:blipFill>
                <a:blip r:embed="rId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fik 14" descr="Ein Bild, das Reihe, Screenshot, Diagramm, Text enthält.&#10;&#10;KI-generierte Inhalte können fehlerhaft sein.">
            <a:extLst>
              <a:ext uri="{FF2B5EF4-FFF2-40B4-BE49-F238E27FC236}">
                <a16:creationId xmlns:a16="http://schemas.microsoft.com/office/drawing/2014/main" id="{F4ECE5EE-DC2F-3395-0931-021B82EC86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845" y="1441777"/>
            <a:ext cx="2877318" cy="233782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D1724A2-B26B-8CB4-12B0-0CE8C4D0B8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4334" y="3531382"/>
            <a:ext cx="2778997" cy="326283"/>
          </a:xfrm>
          <a:prstGeom prst="rect">
            <a:avLst/>
          </a:prstGeom>
        </p:spPr>
      </p:pic>
      <p:pic>
        <p:nvPicPr>
          <p:cNvPr id="18" name="Grafik 17" descr="Ein Bild, das Diagramm, Reihe, Screenshot, parallel enthält.&#10;&#10;KI-generierte Inhalte können fehlerhaft sein.">
            <a:extLst>
              <a:ext uri="{FF2B5EF4-FFF2-40B4-BE49-F238E27FC236}">
                <a16:creationId xmlns:a16="http://schemas.microsoft.com/office/drawing/2014/main" id="{6BDEEC73-3665-7793-F220-C487DFEC3A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420" y="1441777"/>
            <a:ext cx="2877318" cy="2337821"/>
          </a:xfrm>
          <a:prstGeom prst="rect">
            <a:avLst/>
          </a:prstGeom>
        </p:spPr>
      </p:pic>
      <p:sp>
        <p:nvSpPr>
          <p:cNvPr id="20" name="Inhaltsplatzhalter 1">
            <a:extLst>
              <a:ext uri="{FF2B5EF4-FFF2-40B4-BE49-F238E27FC236}">
                <a16:creationId xmlns:a16="http://schemas.microsoft.com/office/drawing/2014/main" id="{DA156E7C-2E94-1DFF-898C-8DB5D379A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43" y="1386221"/>
            <a:ext cx="3714750" cy="511405"/>
          </a:xfrm>
        </p:spPr>
        <p:txBody>
          <a:bodyPr>
            <a:normAutofit/>
          </a:bodyPr>
          <a:lstStyle/>
          <a:p>
            <a:r>
              <a:rPr lang="en-US" sz="2000" dirty="0"/>
              <a:t>Acquisition: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1E7BF5BF-DF1F-55FB-1111-69262687F6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9962" y="5850972"/>
            <a:ext cx="2566112" cy="301288"/>
          </a:xfrm>
          <a:prstGeom prst="rect">
            <a:avLst/>
          </a:prstGeom>
        </p:spPr>
      </p:pic>
      <p:pic>
        <p:nvPicPr>
          <p:cNvPr id="30" name="Grafik 29" descr="Ein Bild, das Screenshot, Text, Reihe, Diagramm enthält.&#10;&#10;KI-generierte Inhalte können fehlerhaft sein.">
            <a:extLst>
              <a:ext uri="{FF2B5EF4-FFF2-40B4-BE49-F238E27FC236}">
                <a16:creationId xmlns:a16="http://schemas.microsoft.com/office/drawing/2014/main" id="{BFEB39CD-C1EA-C566-6697-07BC7939C4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845" y="3782043"/>
            <a:ext cx="2877318" cy="2337821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F1A83A0D-9F93-59E2-5585-D50D20933C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4502" y="5869203"/>
            <a:ext cx="2778997" cy="3262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D916934C-0901-B281-896B-CCB0031B8838}"/>
                  </a:ext>
                </a:extLst>
              </p:cNvPr>
              <p:cNvSpPr txBox="1"/>
              <p:nvPr/>
            </p:nvSpPr>
            <p:spPr>
              <a:xfrm>
                <a:off x="664972" y="5296974"/>
                <a:ext cx="2232014" cy="598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de-DE" sz="1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Cue</a:t>
                </a:r>
                <a:r>
                  <a:rPr kumimoji="0" lang="de-D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: p </a:t>
                </a: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= .001,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de-DE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0" lang="de-D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 </a:t>
                </a: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= .</a:t>
                </a:r>
                <a:r>
                  <a:rPr lang="de-DE" sz="1000" dirty="0">
                    <a:solidFill>
                      <a:prstClr val="black"/>
                    </a:solidFill>
                    <a:latin typeface="Segoe UI"/>
                  </a:rPr>
                  <a:t>75</a:t>
                </a:r>
                <a:endPara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  <a:p>
                <a:pPr lvl="0">
                  <a:defRPr/>
                </a:pPr>
                <a:r>
                  <a:rPr kumimoji="0" lang="de-DE" sz="1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Context</a:t>
                </a:r>
                <a:r>
                  <a:rPr kumimoji="0" lang="de-D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: p </a:t>
                </a: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= .039,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de-DE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0" lang="de-D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 </a:t>
                </a: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= .</a:t>
                </a:r>
                <a:r>
                  <a:rPr lang="de-DE" sz="1000" dirty="0">
                    <a:solidFill>
                      <a:prstClr val="black"/>
                    </a:solidFill>
                    <a:latin typeface="Segoe UI"/>
                  </a:rPr>
                  <a:t>08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  <a:p>
                <a:pPr lvl="0">
                  <a:defRPr/>
                </a:pPr>
                <a:r>
                  <a:rPr kumimoji="0" lang="de-DE" sz="1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Cue</a:t>
                </a:r>
                <a:r>
                  <a:rPr kumimoji="0" lang="de-D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 x</a:t>
                </a:r>
                <a:r>
                  <a:rPr kumimoji="0" lang="de-DE" sz="1000" b="0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 </a:t>
                </a:r>
                <a:r>
                  <a:rPr kumimoji="0" lang="de-DE" sz="1000" b="0" i="1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Context</a:t>
                </a:r>
                <a:r>
                  <a:rPr kumimoji="0" lang="de-DE" sz="1000" b="0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: </a:t>
                </a:r>
                <a:r>
                  <a:rPr kumimoji="0" lang="de-D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p </a:t>
                </a: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= .991,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de-DE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0" lang="de-D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 = .01</a:t>
                </a:r>
                <a:endPara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mc:Choice>
        <mc:Fallback xmlns="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D916934C-0901-B281-896B-CCB0031B8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72" y="5296974"/>
                <a:ext cx="2232014" cy="598625"/>
              </a:xfrm>
              <a:prstGeom prst="rect">
                <a:avLst/>
              </a:prstGeom>
              <a:blipFill>
                <a:blip r:embed="rId9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37D221AB-BBDC-4955-5010-36E9D6ADC5EC}"/>
                  </a:ext>
                </a:extLst>
              </p:cNvPr>
              <p:cNvSpPr txBox="1"/>
              <p:nvPr/>
            </p:nvSpPr>
            <p:spPr>
              <a:xfrm>
                <a:off x="10215610" y="5296974"/>
                <a:ext cx="2664649" cy="598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de-DE" sz="1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Cue</a:t>
                </a:r>
                <a:r>
                  <a:rPr kumimoji="0" lang="de-D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: p </a:t>
                </a: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= .001,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de-DE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0" lang="de-D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 </a:t>
                </a: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= .</a:t>
                </a:r>
                <a:r>
                  <a:rPr lang="de-DE" sz="1000" dirty="0">
                    <a:solidFill>
                      <a:prstClr val="black"/>
                    </a:solidFill>
                    <a:latin typeface="Segoe UI"/>
                  </a:rPr>
                  <a:t>75</a:t>
                </a:r>
                <a:endPara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  <a:p>
                <a:pPr lvl="0">
                  <a:defRPr/>
                </a:pPr>
                <a:r>
                  <a:rPr kumimoji="0" lang="de-DE" sz="1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Context</a:t>
                </a:r>
                <a:r>
                  <a:rPr kumimoji="0" lang="de-D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: p </a:t>
                </a: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= .005,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de-DE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0" lang="de-D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 </a:t>
                </a: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= .</a:t>
                </a:r>
                <a:r>
                  <a:rPr lang="de-DE" sz="1000" dirty="0">
                    <a:solidFill>
                      <a:prstClr val="black"/>
                    </a:solidFill>
                    <a:latin typeface="Segoe UI"/>
                  </a:rPr>
                  <a:t>15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  <a:p>
                <a:pPr lvl="0">
                  <a:defRPr/>
                </a:pPr>
                <a:r>
                  <a:rPr kumimoji="0" lang="de-DE" sz="1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Cue</a:t>
                </a:r>
                <a:r>
                  <a:rPr kumimoji="0" lang="de-D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 x</a:t>
                </a:r>
                <a:r>
                  <a:rPr kumimoji="0" lang="de-DE" sz="1000" b="0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 </a:t>
                </a:r>
                <a:r>
                  <a:rPr kumimoji="0" lang="de-DE" sz="1000" b="0" i="1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Context</a:t>
                </a:r>
                <a:r>
                  <a:rPr kumimoji="0" lang="de-DE" sz="1000" b="0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: </a:t>
                </a:r>
                <a:r>
                  <a:rPr kumimoji="0" lang="de-D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p </a:t>
                </a: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= .515,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de-DE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0" lang="de-D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rPr>
                  <a:t> = .02</a:t>
                </a:r>
                <a:endPara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mc:Choice>
        <mc:Fallback xmlns="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37D221AB-BBDC-4955-5010-36E9D6ADC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610" y="5296974"/>
                <a:ext cx="2664649" cy="598625"/>
              </a:xfrm>
              <a:prstGeom prst="rect">
                <a:avLst/>
              </a:prstGeom>
              <a:blipFill>
                <a:blip r:embed="rId10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feld 1">
            <a:extLst>
              <a:ext uri="{FF2B5EF4-FFF2-40B4-BE49-F238E27FC236}">
                <a16:creationId xmlns:a16="http://schemas.microsoft.com/office/drawing/2014/main" id="{8DEB3D4A-6B24-72A9-9425-FBC817A92424}"/>
              </a:ext>
            </a:extLst>
          </p:cNvPr>
          <p:cNvSpPr txBox="1"/>
          <p:nvPr/>
        </p:nvSpPr>
        <p:spPr>
          <a:xfrm>
            <a:off x="2376950" y="6400412"/>
            <a:ext cx="62336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200" dirty="0">
                <a:hlinkClick r:id="rId11"/>
              </a:rPr>
              <a:t>https://osf.io/a27yh</a:t>
            </a:r>
            <a:endParaRPr lang="en-US" sz="1200" dirty="0"/>
          </a:p>
        </p:txBody>
      </p:sp>
      <p:pic>
        <p:nvPicPr>
          <p:cNvPr id="9" name="Grafik 8" descr="Ein Bild, das Text, Diagramm, Reihe, Steigung enthält.&#10;&#10;KI-generierte Inhalte können fehlerhaft sein.">
            <a:extLst>
              <a:ext uri="{FF2B5EF4-FFF2-40B4-BE49-F238E27FC236}">
                <a16:creationId xmlns:a16="http://schemas.microsoft.com/office/drawing/2014/main" id="{2F48B868-C482-3111-E973-026DFD7FF62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9382" y="3739838"/>
            <a:ext cx="1151252" cy="2340000"/>
          </a:xfrm>
          <a:prstGeom prst="rect">
            <a:avLst/>
          </a:prstGeom>
        </p:spPr>
      </p:pic>
      <p:sp>
        <p:nvSpPr>
          <p:cNvPr id="28" name="Inhaltsplatzhalter 1">
            <a:extLst>
              <a:ext uri="{FF2B5EF4-FFF2-40B4-BE49-F238E27FC236}">
                <a16:creationId xmlns:a16="http://schemas.microsoft.com/office/drawing/2014/main" id="{48FF3DD7-6729-7CCB-670D-4985738E0948}"/>
              </a:ext>
            </a:extLst>
          </p:cNvPr>
          <p:cNvSpPr txBox="1">
            <a:spLocks/>
          </p:cNvSpPr>
          <p:nvPr/>
        </p:nvSpPr>
        <p:spPr>
          <a:xfrm>
            <a:off x="425243" y="3694523"/>
            <a:ext cx="3714750" cy="511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Context phase:</a:t>
            </a:r>
          </a:p>
        </p:txBody>
      </p:sp>
      <p:pic>
        <p:nvPicPr>
          <p:cNvPr id="10" name="Grafik 9" descr="Ein Bild, das Text, Diagramm, Reihe, Steigung enthält.&#10;&#10;KI-generierte Inhalte können fehlerhaft sein.">
            <a:extLst>
              <a:ext uri="{FF2B5EF4-FFF2-40B4-BE49-F238E27FC236}">
                <a16:creationId xmlns:a16="http://schemas.microsoft.com/office/drawing/2014/main" id="{0866D846-7A35-5132-300A-D73920A4B8D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27" r="-6049"/>
          <a:stretch/>
        </p:blipFill>
        <p:spPr>
          <a:xfrm>
            <a:off x="9047219" y="3600206"/>
            <a:ext cx="1179552" cy="2340000"/>
          </a:xfrm>
          <a:prstGeom prst="rect">
            <a:avLst/>
          </a:prstGeom>
        </p:spPr>
      </p:pic>
      <p:pic>
        <p:nvPicPr>
          <p:cNvPr id="27" name="Grafik 26" descr="Ein Bild, das Diagramm, Reihe, Screenshot enthält.&#10;&#10;KI-generierte Inhalte können fehlerhaft sein.">
            <a:extLst>
              <a:ext uri="{FF2B5EF4-FFF2-40B4-BE49-F238E27FC236}">
                <a16:creationId xmlns:a16="http://schemas.microsoft.com/office/drawing/2014/main" id="{4894040B-8AB2-0063-5235-325723074AC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575" y="3741584"/>
            <a:ext cx="2877318" cy="233782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8D2B369-279E-3008-7691-B7CE4BC4880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9341" y="3545173"/>
            <a:ext cx="2636566" cy="30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6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" grpId="0"/>
      <p:bldP spid="32" grpId="0"/>
      <p:bldP spid="33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8EF307-3EAC-7FCD-3595-8A631871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8218F0-F6A6-9FA6-AC1D-20D60B0ED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Yannik Stegmann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3450A9-1225-E404-EFB2-954836E53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10/13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0EA32F7-6307-117E-9F15-9E50561B6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12" name="Grafik 11" descr="Ein Bild, das Screenshot, Farbigkeit, Kreis, Grafiken enthält.&#10;&#10;Automatisch generierte Beschreibung">
            <a:extLst>
              <a:ext uri="{FF2B5EF4-FFF2-40B4-BE49-F238E27FC236}">
                <a16:creationId xmlns:a16="http://schemas.microsoft.com/office/drawing/2014/main" id="{FEAEDF40-397E-2BB7-D824-FAE89ACF09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3491" y="3847861"/>
            <a:ext cx="1750386" cy="1981200"/>
          </a:xfrm>
          <a:prstGeom prst="rect">
            <a:avLst/>
          </a:prstGeom>
        </p:spPr>
      </p:pic>
      <p:pic>
        <p:nvPicPr>
          <p:cNvPr id="13" name="Grafik 12" descr="Ein Bild, das Screenshot, Kreis, Farbigkeit, Kunst enthält.&#10;&#10;Automatisch generierte Beschreibung">
            <a:extLst>
              <a:ext uri="{FF2B5EF4-FFF2-40B4-BE49-F238E27FC236}">
                <a16:creationId xmlns:a16="http://schemas.microsoft.com/office/drawing/2014/main" id="{3E437A30-EB0D-0C0A-767C-FC9685FCD5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2308" y="2890307"/>
            <a:ext cx="376549" cy="225901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F7C9C12-F552-8719-4A13-1D931CEE3152}"/>
              </a:ext>
            </a:extLst>
          </p:cNvPr>
          <p:cNvSpPr txBox="1"/>
          <p:nvPr/>
        </p:nvSpPr>
        <p:spPr>
          <a:xfrm rot="16200000">
            <a:off x="7557006" y="2735584"/>
            <a:ext cx="16535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7.5 Hz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(Fundamental)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8503018-B452-6983-3334-3001786287B3}"/>
              </a:ext>
            </a:extLst>
          </p:cNvPr>
          <p:cNvSpPr txBox="1"/>
          <p:nvPr/>
        </p:nvSpPr>
        <p:spPr>
          <a:xfrm rot="16200000">
            <a:off x="7557006" y="4695914"/>
            <a:ext cx="16535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15 Hz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en-US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Harmonic)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74DDA1C-ADB0-F3E8-4428-990492529428}"/>
              </a:ext>
            </a:extLst>
          </p:cNvPr>
          <p:cNvSpPr txBox="1"/>
          <p:nvPr/>
        </p:nvSpPr>
        <p:spPr>
          <a:xfrm>
            <a:off x="10359996" y="2815073"/>
            <a:ext cx="7668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SNR</a:t>
            </a:r>
          </a:p>
        </p:txBody>
      </p:sp>
      <p:pic>
        <p:nvPicPr>
          <p:cNvPr id="17" name="Grafik 16" descr="Ein Bild, das Entwurf, Reihe, Typografie enthält.&#10;&#10;Automatisch generierte Beschreibung">
            <a:extLst>
              <a:ext uri="{FF2B5EF4-FFF2-40B4-BE49-F238E27FC236}">
                <a16:creationId xmlns:a16="http://schemas.microsoft.com/office/drawing/2014/main" id="{D4D85BB4-0509-6E56-9CBD-F88C3E3B84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89" y="3614544"/>
            <a:ext cx="6992236" cy="2526492"/>
          </a:xfrm>
          <a:prstGeom prst="rect">
            <a:avLst/>
          </a:prstGeom>
        </p:spPr>
      </p:pic>
      <p:pic>
        <p:nvPicPr>
          <p:cNvPr id="18" name="Grafik 17" descr="Ein Bild, das Screenshot, Kreis, Farbigkeit, Kunst enthält.&#10;&#10;Automatisch generierte Beschreibung">
            <a:extLst>
              <a:ext uri="{FF2B5EF4-FFF2-40B4-BE49-F238E27FC236}">
                <a16:creationId xmlns:a16="http://schemas.microsoft.com/office/drawing/2014/main" id="{DAD5A05C-0DAC-C47C-FCFF-2008C4932E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3491" y="1865552"/>
            <a:ext cx="1750388" cy="1981201"/>
          </a:xfrm>
          <a:prstGeom prst="rect">
            <a:avLst/>
          </a:prstGeom>
        </p:spPr>
      </p:pic>
      <p:sp>
        <p:nvSpPr>
          <p:cNvPr id="22" name="Inhaltsplatzhalter 1">
            <a:extLst>
              <a:ext uri="{FF2B5EF4-FFF2-40B4-BE49-F238E27FC236}">
                <a16:creationId xmlns:a16="http://schemas.microsoft.com/office/drawing/2014/main" id="{F1BA31A5-2B03-D3AA-C1F1-88A7CAE97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86221"/>
            <a:ext cx="6555659" cy="3608566"/>
          </a:xfrm>
        </p:spPr>
        <p:txBody>
          <a:bodyPr>
            <a:normAutofit/>
          </a:bodyPr>
          <a:lstStyle/>
          <a:p>
            <a:r>
              <a:rPr lang="en-US" sz="2400" dirty="0"/>
              <a:t>EEG:</a:t>
            </a:r>
          </a:p>
          <a:p>
            <a:pPr lvl="1"/>
            <a:r>
              <a:rPr lang="en-US" sz="2000" dirty="0"/>
              <a:t>129-electrode geodesic net (EGI)</a:t>
            </a:r>
          </a:p>
          <a:p>
            <a:pPr lvl="1"/>
            <a:r>
              <a:rPr lang="en-US" sz="2000" dirty="0"/>
              <a:t>Offline filters: 1 – 40 Hz </a:t>
            </a:r>
          </a:p>
          <a:p>
            <a:pPr lvl="1"/>
            <a:r>
              <a:rPr lang="en-US" sz="2000" dirty="0"/>
              <a:t>-600 </a:t>
            </a:r>
            <a:r>
              <a:rPr lang="en-US" sz="2000" dirty="0" err="1"/>
              <a:t>ms</a:t>
            </a:r>
            <a:r>
              <a:rPr lang="en-US" sz="2000" dirty="0"/>
              <a:t> – 4,000 </a:t>
            </a:r>
            <a:r>
              <a:rPr lang="en-US" sz="2000" dirty="0" err="1"/>
              <a:t>ms</a:t>
            </a:r>
            <a:r>
              <a:rPr lang="en-US" sz="2000" dirty="0"/>
              <a:t> segments</a:t>
            </a:r>
          </a:p>
          <a:p>
            <a:pPr lvl="1"/>
            <a:r>
              <a:rPr lang="en-US" sz="2000" dirty="0"/>
              <a:t>SCADS artefact correction </a:t>
            </a:r>
            <a:r>
              <a:rPr lang="en-US" sz="1200" dirty="0"/>
              <a:t>(</a:t>
            </a:r>
            <a:r>
              <a:rPr lang="en-US" sz="1200" dirty="0" err="1"/>
              <a:t>Junghöfer</a:t>
            </a:r>
            <a:r>
              <a:rPr lang="en-US" sz="1200" dirty="0"/>
              <a:t> et al., 2000)</a:t>
            </a:r>
          </a:p>
          <a:p>
            <a:pPr lvl="1"/>
            <a:r>
              <a:rPr lang="en-US" sz="2000" dirty="0"/>
              <a:t>CSD-transformation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Junghöfer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et al., 1997)</a:t>
            </a:r>
            <a:endParaRPr lang="en-US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D1A680A-4EA4-9124-DE42-2FFE3EC74BAD}"/>
              </a:ext>
            </a:extLst>
          </p:cNvPr>
          <p:cNvSpPr txBox="1"/>
          <p:nvPr/>
        </p:nvSpPr>
        <p:spPr>
          <a:xfrm>
            <a:off x="2376950" y="6400412"/>
            <a:ext cx="62336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200" dirty="0">
                <a:hlinkClick r:id="rId6"/>
              </a:rPr>
              <a:t>https://osf.io/a27yh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08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8822D-823F-D168-B96D-8A73D4D93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 descr="Ein Bild, das Reihe, Diagramm enthält.&#10;&#10;KI-generierte Inhalte können fehlerhaft sein.">
            <a:extLst>
              <a:ext uri="{FF2B5EF4-FFF2-40B4-BE49-F238E27FC236}">
                <a16:creationId xmlns:a16="http://schemas.microsoft.com/office/drawing/2014/main" id="{0B1E3AF4-6EAB-FBC0-57C3-AAECA60D44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965" y="3753973"/>
            <a:ext cx="2877318" cy="2337821"/>
          </a:xfrm>
          <a:prstGeom prst="rect">
            <a:avLst/>
          </a:prstGeom>
        </p:spPr>
      </p:pic>
      <p:pic>
        <p:nvPicPr>
          <p:cNvPr id="21" name="Grafik 20" descr="Ein Bild, das Diagramm, Reihe, Screenshot, Kreis enthält.&#10;&#10;KI-generierte Inhalte können fehlerhaft sein.">
            <a:extLst>
              <a:ext uri="{FF2B5EF4-FFF2-40B4-BE49-F238E27FC236}">
                <a16:creationId xmlns:a16="http://schemas.microsoft.com/office/drawing/2014/main" id="{4CA85E33-8E22-9604-D88A-A7FBB22BA2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437" y="3743193"/>
            <a:ext cx="2877318" cy="2337821"/>
          </a:xfrm>
          <a:prstGeom prst="rect">
            <a:avLst/>
          </a:prstGeom>
        </p:spPr>
      </p:pic>
      <p:pic>
        <p:nvPicPr>
          <p:cNvPr id="12" name="Grafik 11" descr="Ein Bild, das Diagramm, Reihe, Text enthält.&#10;&#10;KI-generierte Inhalte können fehlerhaft sein.">
            <a:extLst>
              <a:ext uri="{FF2B5EF4-FFF2-40B4-BE49-F238E27FC236}">
                <a16:creationId xmlns:a16="http://schemas.microsoft.com/office/drawing/2014/main" id="{D62F4D82-0B69-E5FE-5A58-8EF7F8731D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437" y="1405372"/>
            <a:ext cx="2877318" cy="2337821"/>
          </a:xfrm>
          <a:prstGeom prst="rect">
            <a:avLst/>
          </a:prstGeom>
        </p:spPr>
      </p:pic>
      <p:pic>
        <p:nvPicPr>
          <p:cNvPr id="10" name="Grafik 9" descr="Ein Bild, das Reihe, Diagramm, Screenshot enthält.&#10;&#10;KI-generierte Inhalte können fehlerhaft sein.">
            <a:extLst>
              <a:ext uri="{FF2B5EF4-FFF2-40B4-BE49-F238E27FC236}">
                <a16:creationId xmlns:a16="http://schemas.microsoft.com/office/drawing/2014/main" id="{5275C7F8-ECD7-586E-682B-25B95A0414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965" y="1420161"/>
            <a:ext cx="2877318" cy="2337821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D8E3A22-BB2C-E627-8FBB-AD6E5A1A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6A0078-861A-9BB8-AC37-99B98566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Yannik Stegmann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C97894-37EC-AB81-DE51-01459843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11/13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7B96CFC-16E7-3293-7D8F-70D4F6EF7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0" name="Textfeld 1039">
                <a:extLst>
                  <a:ext uri="{FF2B5EF4-FFF2-40B4-BE49-F238E27FC236}">
                    <a16:creationId xmlns:a16="http://schemas.microsoft.com/office/drawing/2014/main" id="{B75A03B8-4B6F-504D-B26C-404E92BBEEBF}"/>
                  </a:ext>
                </a:extLst>
              </p:cNvPr>
              <p:cNvSpPr txBox="1"/>
              <p:nvPr/>
            </p:nvSpPr>
            <p:spPr>
              <a:xfrm>
                <a:off x="1659519" y="3182779"/>
                <a:ext cx="1711564" cy="261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000" i="1" dirty="0">
                    <a:solidFill>
                      <a:prstClr val="black"/>
                    </a:solidFill>
                  </a:rPr>
                  <a:t>Cue: </a:t>
                </a:r>
                <a:r>
                  <a:rPr lang="de-DE" sz="1000" i="1" dirty="0"/>
                  <a:t>p </a:t>
                </a:r>
                <a:r>
                  <a:rPr lang="de-DE" sz="1000" dirty="0"/>
                  <a:t>= .057,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1000" i="1" dirty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de-DE" sz="10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de-DE" sz="1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1000" i="1" dirty="0"/>
                  <a:t> </a:t>
                </a:r>
                <a:r>
                  <a:rPr lang="de-DE" sz="1000" dirty="0"/>
                  <a:t>= .04</a:t>
                </a:r>
                <a:endParaRPr lang="en-US" sz="1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40" name="Textfeld 1039">
                <a:extLst>
                  <a:ext uri="{FF2B5EF4-FFF2-40B4-BE49-F238E27FC236}">
                    <a16:creationId xmlns:a16="http://schemas.microsoft.com/office/drawing/2014/main" id="{B75A03B8-4B6F-504D-B26C-404E92BBE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519" y="3182779"/>
                <a:ext cx="1711564" cy="261097"/>
              </a:xfrm>
              <a:prstGeom prst="rect">
                <a:avLst/>
              </a:prstGeom>
              <a:blipFill>
                <a:blip r:embed="rId6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1" name="Textfeld 1040">
                <a:extLst>
                  <a:ext uri="{FF2B5EF4-FFF2-40B4-BE49-F238E27FC236}">
                    <a16:creationId xmlns:a16="http://schemas.microsoft.com/office/drawing/2014/main" id="{A95A68CD-44D1-7C38-06D8-4EC8F3B98AA0}"/>
                  </a:ext>
                </a:extLst>
              </p:cNvPr>
              <p:cNvSpPr txBox="1"/>
              <p:nvPr/>
            </p:nvSpPr>
            <p:spPr>
              <a:xfrm>
                <a:off x="9045570" y="3182779"/>
                <a:ext cx="1665517" cy="261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000" i="1" dirty="0">
                    <a:solidFill>
                      <a:prstClr val="black"/>
                    </a:solidFill>
                  </a:rPr>
                  <a:t>Cue: </a:t>
                </a:r>
                <a:r>
                  <a:rPr lang="de-DE" sz="1000" i="1" dirty="0"/>
                  <a:t>p </a:t>
                </a:r>
                <a:r>
                  <a:rPr lang="de-DE" sz="1000" dirty="0"/>
                  <a:t>= .045,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1000" i="1" dirty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de-DE" sz="10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de-DE" sz="1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1000" i="1" dirty="0"/>
                  <a:t> </a:t>
                </a:r>
                <a:r>
                  <a:rPr lang="de-DE" sz="1000" dirty="0"/>
                  <a:t>= .05</a:t>
                </a:r>
                <a:endParaRPr lang="en-US" sz="1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41" name="Textfeld 1040">
                <a:extLst>
                  <a:ext uri="{FF2B5EF4-FFF2-40B4-BE49-F238E27FC236}">
                    <a16:creationId xmlns:a16="http://schemas.microsoft.com/office/drawing/2014/main" id="{A95A68CD-44D1-7C38-06D8-4EC8F3B98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5570" y="3182779"/>
                <a:ext cx="1665517" cy="261097"/>
              </a:xfrm>
              <a:prstGeom prst="rect">
                <a:avLst/>
              </a:prstGeom>
              <a:blipFill>
                <a:blip r:embed="rId7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F8073CF5-3717-E5AB-DA4E-394759D5DB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430" y="3531382"/>
            <a:ext cx="2778997" cy="326283"/>
          </a:xfrm>
          <a:prstGeom prst="rect">
            <a:avLst/>
          </a:prstGeom>
        </p:spPr>
      </p:pic>
      <p:sp>
        <p:nvSpPr>
          <p:cNvPr id="20" name="Inhaltsplatzhalter 1">
            <a:extLst>
              <a:ext uri="{FF2B5EF4-FFF2-40B4-BE49-F238E27FC236}">
                <a16:creationId xmlns:a16="http://schemas.microsoft.com/office/drawing/2014/main" id="{FA21E0A7-8E03-72C1-B847-37AF8B587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221"/>
            <a:ext cx="3714750" cy="511405"/>
          </a:xfrm>
        </p:spPr>
        <p:txBody>
          <a:bodyPr>
            <a:normAutofit/>
          </a:bodyPr>
          <a:lstStyle/>
          <a:p>
            <a:r>
              <a:rPr lang="en-US" sz="2000" dirty="0"/>
              <a:t>Acquisition: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02D16C1E-3915-EA81-0988-C808B465E4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4710" y="5860802"/>
            <a:ext cx="2772000" cy="325461"/>
          </a:xfrm>
          <a:prstGeom prst="rect">
            <a:avLst/>
          </a:prstGeom>
        </p:spPr>
      </p:pic>
      <p:sp>
        <p:nvSpPr>
          <p:cNvPr id="28" name="Inhaltsplatzhalter 1">
            <a:extLst>
              <a:ext uri="{FF2B5EF4-FFF2-40B4-BE49-F238E27FC236}">
                <a16:creationId xmlns:a16="http://schemas.microsoft.com/office/drawing/2014/main" id="{011C2F38-C3BD-DB2A-A8C4-A76DC0569D53}"/>
              </a:ext>
            </a:extLst>
          </p:cNvPr>
          <p:cNvSpPr txBox="1">
            <a:spLocks/>
          </p:cNvSpPr>
          <p:nvPr/>
        </p:nvSpPr>
        <p:spPr>
          <a:xfrm>
            <a:off x="838200" y="3694523"/>
            <a:ext cx="3714750" cy="511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Context phase: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B8F3D7BE-3C8F-56D5-A4DD-378E7AC627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430" y="5869203"/>
            <a:ext cx="2778997" cy="3262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51B61DB-536D-F3DC-2A38-72CADF7DE812}"/>
                  </a:ext>
                </a:extLst>
              </p:cNvPr>
              <p:cNvSpPr txBox="1"/>
              <p:nvPr/>
            </p:nvSpPr>
            <p:spPr>
              <a:xfrm>
                <a:off x="1304068" y="5296974"/>
                <a:ext cx="2232014" cy="598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000" i="1" dirty="0">
                    <a:solidFill>
                      <a:prstClr val="black"/>
                    </a:solidFill>
                  </a:rPr>
                  <a:t>Cue: p</a:t>
                </a:r>
                <a:r>
                  <a:rPr lang="de-DE" sz="1000" i="1" dirty="0"/>
                  <a:t> </a:t>
                </a:r>
                <a:r>
                  <a:rPr lang="de-DE" sz="1000" dirty="0"/>
                  <a:t>= .830,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1000" i="1" dirty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de-DE" sz="10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de-DE" sz="1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1000" i="1" dirty="0"/>
                  <a:t> </a:t>
                </a:r>
                <a:r>
                  <a:rPr lang="de-DE" sz="1000" dirty="0"/>
                  <a:t>&lt; .01 </a:t>
                </a:r>
                <a:endParaRPr lang="de-DE" sz="1000" dirty="0">
                  <a:solidFill>
                    <a:prstClr val="black"/>
                  </a:solidFill>
                </a:endParaRPr>
              </a:p>
              <a:p>
                <a:pPr>
                  <a:defRPr/>
                </a:pPr>
                <a:r>
                  <a:rPr lang="de-DE" sz="1000" i="1" dirty="0" err="1">
                    <a:solidFill>
                      <a:prstClr val="black"/>
                    </a:solidFill>
                  </a:rPr>
                  <a:t>Context</a:t>
                </a:r>
                <a:r>
                  <a:rPr lang="de-DE" sz="1000" i="1" dirty="0">
                    <a:solidFill>
                      <a:prstClr val="black"/>
                    </a:solidFill>
                  </a:rPr>
                  <a:t>: </a:t>
                </a:r>
                <a:r>
                  <a:rPr lang="de-DE" sz="1000" i="1" dirty="0"/>
                  <a:t>p </a:t>
                </a:r>
                <a:r>
                  <a:rPr lang="de-DE" sz="1000" dirty="0"/>
                  <a:t>= .002,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1000" i="1" dirty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de-DE" sz="10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de-DE" sz="1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1000" i="1" dirty="0"/>
                  <a:t> </a:t>
                </a:r>
                <a:r>
                  <a:rPr lang="de-DE" sz="1000" dirty="0"/>
                  <a:t>= .19</a:t>
                </a:r>
                <a:endParaRPr lang="en-US" sz="1000" dirty="0">
                  <a:solidFill>
                    <a:prstClr val="black"/>
                  </a:solidFill>
                </a:endParaRPr>
              </a:p>
              <a:p>
                <a:pPr>
                  <a:defRPr/>
                </a:pPr>
                <a:r>
                  <a:rPr lang="de-DE" sz="1000" i="1" dirty="0" err="1">
                    <a:solidFill>
                      <a:prstClr val="black"/>
                    </a:solidFill>
                  </a:rPr>
                  <a:t>Cue</a:t>
                </a:r>
                <a:r>
                  <a:rPr lang="de-DE" sz="1000" i="1" dirty="0">
                    <a:solidFill>
                      <a:prstClr val="black"/>
                    </a:solidFill>
                  </a:rPr>
                  <a:t> x </a:t>
                </a:r>
                <a:r>
                  <a:rPr lang="de-DE" sz="1000" i="1" dirty="0" err="1">
                    <a:solidFill>
                      <a:prstClr val="black"/>
                    </a:solidFill>
                  </a:rPr>
                  <a:t>Context</a:t>
                </a:r>
                <a:r>
                  <a:rPr lang="de-DE" sz="1000" i="1" dirty="0">
                    <a:solidFill>
                      <a:prstClr val="black"/>
                    </a:solidFill>
                  </a:rPr>
                  <a:t>: </a:t>
                </a:r>
                <a:r>
                  <a:rPr lang="de-DE" sz="1000" i="1" dirty="0"/>
                  <a:t>p </a:t>
                </a:r>
                <a:r>
                  <a:rPr lang="de-DE" sz="1000" dirty="0"/>
                  <a:t>= .309,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1000" i="1" dirty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de-DE" sz="10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de-DE" sz="1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1000" i="1" dirty="0"/>
                  <a:t> = .</a:t>
                </a:r>
                <a:r>
                  <a:rPr lang="de-DE" sz="1000" dirty="0"/>
                  <a:t>02 </a:t>
                </a:r>
              </a:p>
            </p:txBody>
          </p:sp>
        </mc:Choice>
        <mc:Fallback xmlns="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51B61DB-536D-F3DC-2A38-72CADF7DE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068" y="5296974"/>
                <a:ext cx="2232014" cy="598625"/>
              </a:xfrm>
              <a:prstGeom prst="rect">
                <a:avLst/>
              </a:prstGeom>
              <a:blipFill>
                <a:blip r:embed="rId10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9622EBF4-469F-1094-07C5-227A13A55A9A}"/>
                  </a:ext>
                </a:extLst>
              </p:cNvPr>
              <p:cNvSpPr txBox="1"/>
              <p:nvPr/>
            </p:nvSpPr>
            <p:spPr>
              <a:xfrm>
                <a:off x="9035738" y="5296974"/>
                <a:ext cx="2664649" cy="598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000" i="1" dirty="0">
                    <a:solidFill>
                      <a:prstClr val="black"/>
                    </a:solidFill>
                  </a:rPr>
                  <a:t>Cue: p</a:t>
                </a:r>
                <a:r>
                  <a:rPr lang="de-DE" sz="1000" i="1" dirty="0"/>
                  <a:t> </a:t>
                </a:r>
                <a:r>
                  <a:rPr lang="de-DE" sz="1000" dirty="0"/>
                  <a:t>&lt; .001,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1000" i="1" dirty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de-DE" sz="10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de-DE" sz="1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1000" i="1" dirty="0"/>
                  <a:t> </a:t>
                </a:r>
                <a:r>
                  <a:rPr lang="de-DE" sz="1000" dirty="0"/>
                  <a:t>= .15 </a:t>
                </a:r>
                <a:endParaRPr lang="de-DE" sz="1000" dirty="0">
                  <a:solidFill>
                    <a:prstClr val="black"/>
                  </a:solidFill>
                </a:endParaRPr>
              </a:p>
              <a:p>
                <a:pPr>
                  <a:defRPr/>
                </a:pPr>
                <a:r>
                  <a:rPr lang="de-DE" sz="1000" i="1" dirty="0">
                    <a:solidFill>
                      <a:prstClr val="black"/>
                    </a:solidFill>
                  </a:rPr>
                  <a:t>Context: </a:t>
                </a:r>
                <a:r>
                  <a:rPr lang="de-DE" sz="1000" i="1" dirty="0"/>
                  <a:t>p </a:t>
                </a:r>
                <a:r>
                  <a:rPr lang="de-DE" sz="1000" dirty="0"/>
                  <a:t>= .530,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1000" i="1" dirty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de-DE" sz="10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de-DE" sz="1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1000" i="1" dirty="0"/>
                  <a:t> </a:t>
                </a:r>
                <a:r>
                  <a:rPr lang="de-DE" sz="1000" dirty="0"/>
                  <a:t>&lt; .01 </a:t>
                </a:r>
                <a:endParaRPr lang="en-US" sz="1000" dirty="0">
                  <a:solidFill>
                    <a:prstClr val="black"/>
                  </a:solidFill>
                </a:endParaRPr>
              </a:p>
              <a:p>
                <a:pPr>
                  <a:defRPr/>
                </a:pPr>
                <a:r>
                  <a:rPr lang="de-DE" sz="1000" i="1" dirty="0" err="1">
                    <a:solidFill>
                      <a:prstClr val="black"/>
                    </a:solidFill>
                  </a:rPr>
                  <a:t>Cue</a:t>
                </a:r>
                <a:r>
                  <a:rPr lang="de-DE" sz="1000" i="1" dirty="0">
                    <a:solidFill>
                      <a:prstClr val="black"/>
                    </a:solidFill>
                  </a:rPr>
                  <a:t> x </a:t>
                </a:r>
                <a:r>
                  <a:rPr lang="de-DE" sz="1000" i="1" dirty="0" err="1">
                    <a:solidFill>
                      <a:prstClr val="black"/>
                    </a:solidFill>
                  </a:rPr>
                  <a:t>Context</a:t>
                </a:r>
                <a:r>
                  <a:rPr lang="de-DE" sz="1000" i="1" dirty="0">
                    <a:solidFill>
                      <a:prstClr val="black"/>
                    </a:solidFill>
                  </a:rPr>
                  <a:t>: </a:t>
                </a:r>
                <a:r>
                  <a:rPr lang="de-DE" sz="1000" i="1" dirty="0"/>
                  <a:t>p </a:t>
                </a:r>
                <a:r>
                  <a:rPr lang="de-DE" sz="1000" dirty="0"/>
                  <a:t>= .887,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1000" i="1" dirty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de-DE" sz="10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de-DE" sz="1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1000" i="1" dirty="0"/>
                  <a:t> &lt; .</a:t>
                </a:r>
                <a:r>
                  <a:rPr lang="de-DE" sz="1000" dirty="0"/>
                  <a:t>01 </a:t>
                </a:r>
              </a:p>
            </p:txBody>
          </p:sp>
        </mc:Choice>
        <mc:Fallback xmlns="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9622EBF4-469F-1094-07C5-227A13A55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738" y="5296974"/>
                <a:ext cx="2664649" cy="598625"/>
              </a:xfrm>
              <a:prstGeom prst="rect">
                <a:avLst/>
              </a:prstGeom>
              <a:blipFill>
                <a:blip r:embed="rId11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feld 1">
            <a:extLst>
              <a:ext uri="{FF2B5EF4-FFF2-40B4-BE49-F238E27FC236}">
                <a16:creationId xmlns:a16="http://schemas.microsoft.com/office/drawing/2014/main" id="{5A9DB94C-8DFE-2AE3-6B3A-0D20C89DDDF3}"/>
              </a:ext>
            </a:extLst>
          </p:cNvPr>
          <p:cNvSpPr txBox="1"/>
          <p:nvPr/>
        </p:nvSpPr>
        <p:spPr>
          <a:xfrm>
            <a:off x="2376950" y="6400412"/>
            <a:ext cx="62336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200" dirty="0">
                <a:hlinkClick r:id="rId12"/>
              </a:rPr>
              <a:t>https://osf.io/a27yh</a:t>
            </a:r>
            <a:endParaRPr lang="en-US" sz="12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6EC193C-5C91-3B42-7EDD-D7304D7B8FE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1313" y="1259684"/>
            <a:ext cx="2712955" cy="229809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5B5AA3A-3218-C22F-A222-BB02DB96DA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8293" y="3541214"/>
            <a:ext cx="2778997" cy="326283"/>
          </a:xfrm>
          <a:prstGeom prst="rect">
            <a:avLst/>
          </a:prstGeom>
        </p:spPr>
      </p:pic>
      <p:pic>
        <p:nvPicPr>
          <p:cNvPr id="17" name="Grafik 16" descr="Ein Bild, das Text, Diagramm, Reihe, Schrift enthält.&#10;&#10;KI-generierte Inhalte können fehlerhaft sein.">
            <a:extLst>
              <a:ext uri="{FF2B5EF4-FFF2-40B4-BE49-F238E27FC236}">
                <a16:creationId xmlns:a16="http://schemas.microsoft.com/office/drawing/2014/main" id="{DE3E2315-00FD-0F39-9606-D8FC2898C6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9827" y="2887861"/>
            <a:ext cx="963728" cy="40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5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" grpId="0"/>
      <p:bldP spid="28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Entwurf, Reihe, Typografie enthält.&#10;&#10;Automatisch generierte Beschreibung">
            <a:extLst>
              <a:ext uri="{FF2B5EF4-FFF2-40B4-BE49-F238E27FC236}">
                <a16:creationId xmlns:a16="http://schemas.microsoft.com/office/drawing/2014/main" id="{64F0FADF-E46D-4F0C-65A7-8FCA48811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1926" y="1756413"/>
            <a:ext cx="2622947" cy="1565206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A8C5E99-5F28-09B7-E7AE-203FD0A02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Bayesian linear model comparisons per sensor:</a:t>
            </a:r>
          </a:p>
          <a:p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0236413-A68A-C4E8-9C29-BCC39C9A5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2E39B0-201A-64CF-92B9-65D8061B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Yannik Stegmann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C974CC-3C47-60FA-B74B-9254C3A2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12/13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8886E7F-B43E-31E8-5F05-43247E504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8" name="Grafik 7" descr="Ein Bild, das Screenshot, Kugel, Kunst enthält.&#10;&#10;Automatisch generierte Beschreibung">
            <a:extLst>
              <a:ext uri="{FF2B5EF4-FFF2-40B4-BE49-F238E27FC236}">
                <a16:creationId xmlns:a16="http://schemas.microsoft.com/office/drawing/2014/main" id="{0DE2DC8C-7EA4-05F1-87D0-D2760D620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489" y="1811020"/>
            <a:ext cx="575507" cy="4365943"/>
          </a:xfrm>
          <a:prstGeom prst="rect">
            <a:avLst/>
          </a:prstGeom>
        </p:spPr>
      </p:pic>
      <p:pic>
        <p:nvPicPr>
          <p:cNvPr id="9" name="Grafik 8" descr="Ein Bild, das Screenshot, Kugel, Kunst enthält.&#10;&#10;Automatisch generierte Beschreibung">
            <a:extLst>
              <a:ext uri="{FF2B5EF4-FFF2-40B4-BE49-F238E27FC236}">
                <a16:creationId xmlns:a16="http://schemas.microsoft.com/office/drawing/2014/main" id="{01E553B4-09A5-A768-0A15-A888C9A291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3996" y="1811020"/>
            <a:ext cx="3758084" cy="4365943"/>
          </a:xfrm>
          <a:prstGeom prst="rect">
            <a:avLst/>
          </a:prstGeom>
        </p:spPr>
      </p:pic>
      <p:pic>
        <p:nvPicPr>
          <p:cNvPr id="7" name="Inhaltsplatzhalter 7" descr="Ein Bild, das Text, Screenshot, Diagramm, Muster enthält.&#10;&#10;Automatisch generierte Beschreibung">
            <a:extLst>
              <a:ext uri="{FF2B5EF4-FFF2-40B4-BE49-F238E27FC236}">
                <a16:creationId xmlns:a16="http://schemas.microsoft.com/office/drawing/2014/main" id="{5AD235E1-A2B4-9FC1-4C53-6471E52452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8013" y="3321619"/>
            <a:ext cx="4995978" cy="1456935"/>
          </a:xfrm>
          <a:prstGeom prst="rect">
            <a:avLst/>
          </a:prstGeom>
        </p:spPr>
      </p:pic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EAAD289B-058F-25FD-A57D-ED5FC1B6E07F}"/>
              </a:ext>
            </a:extLst>
          </p:cNvPr>
          <p:cNvSpPr txBox="1">
            <a:spLocks/>
          </p:cNvSpPr>
          <p:nvPr/>
        </p:nvSpPr>
        <p:spPr>
          <a:xfrm>
            <a:off x="5771784" y="4862691"/>
            <a:ext cx="5338740" cy="1995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Frequency-following neurons: simple cells</a:t>
            </a:r>
          </a:p>
          <a:p>
            <a:r>
              <a:rPr lang="en-US" sz="1800" dirty="0"/>
              <a:t>Frequency-doubling neurons: complex cells</a:t>
            </a:r>
          </a:p>
          <a:p>
            <a:r>
              <a:rPr lang="en-US" sz="1800" dirty="0"/>
              <a:t>Different sensitivity to contextual and central cue features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D554C4B-DD9D-B58C-C9A2-230DB849E352}"/>
              </a:ext>
            </a:extLst>
          </p:cNvPr>
          <p:cNvSpPr txBox="1"/>
          <p:nvPr/>
        </p:nvSpPr>
        <p:spPr>
          <a:xfrm>
            <a:off x="9874878" y="3429000"/>
            <a:ext cx="21572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(Kim et al., 2011)</a:t>
            </a:r>
            <a:endParaRPr lang="de-DE" sz="12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26E0AD6-8A52-DFC4-4033-DD0A3E8874EF}"/>
              </a:ext>
            </a:extLst>
          </p:cNvPr>
          <p:cNvSpPr txBox="1"/>
          <p:nvPr/>
        </p:nvSpPr>
        <p:spPr>
          <a:xfrm>
            <a:off x="2376950" y="6400412"/>
            <a:ext cx="62336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200" dirty="0">
                <a:hlinkClick r:id="rId6"/>
              </a:rPr>
              <a:t>https://osf.io/a27yh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652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733B733-D1DB-74CE-260F-801B29822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Attentional processes during acute and potential threat: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43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Aversive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contexts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: 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hypervigilance – monitoring the environment, overall enhanced sensitivity of neural populations in visual areas.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43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Acute threat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: selective attention – focusing on cues (“spotlight"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methapor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), re-tuning of neural populations to threat-relevant features.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3432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r>
              <a:rPr lang="en-US" sz="2400" dirty="0"/>
              <a:t>Competing attentional demands:</a:t>
            </a:r>
          </a:p>
          <a:p>
            <a:pPr lvl="1"/>
            <a:r>
              <a:rPr lang="en-US" sz="2000" dirty="0"/>
              <a:t> </a:t>
            </a:r>
            <a:r>
              <a:rPr lang="en-US" sz="2000" strike="sngStrike" dirty="0"/>
              <a:t>The more the better</a:t>
            </a:r>
          </a:p>
          <a:p>
            <a:pPr lvl="1"/>
            <a:r>
              <a:rPr lang="en-US" sz="2000" dirty="0"/>
              <a:t>Threat detection is followed by selective attention, but focusing too much can lead to neglecting other dangers in the environment</a:t>
            </a:r>
          </a:p>
          <a:p>
            <a:pPr lvl="1"/>
            <a:endParaRPr lang="en-US" sz="2000" dirty="0"/>
          </a:p>
          <a:p>
            <a:r>
              <a:rPr lang="en-US" sz="2400" dirty="0"/>
              <a:t>Harmonic-based segregation of attentional mechanisms in visual areas:</a:t>
            </a:r>
          </a:p>
          <a:p>
            <a:pPr lvl="1"/>
            <a:r>
              <a:rPr lang="en-US" sz="2000" dirty="0"/>
              <a:t>Frequency-following (simple cells) and frequency-doubling (complex cells) neurons</a:t>
            </a:r>
          </a:p>
          <a:p>
            <a:pPr lvl="1"/>
            <a:r>
              <a:rPr lang="en-US" sz="2000" dirty="0"/>
              <a:t>Differently sensitive to contextual and central cue features</a:t>
            </a:r>
          </a:p>
          <a:p>
            <a:pPr lvl="1"/>
            <a:r>
              <a:rPr lang="en-US" sz="2000" dirty="0"/>
              <a:t>Maintaining both functions of selective attention and hypervigilance simultaneously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2F2DAE3-163B-8F15-064B-CA11ED528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B31D46-46BA-F911-3CFB-CBB5FEC13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Yannik Stegmann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CB9B2C-43DE-C739-F580-57EB2175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13/13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E76DCDF-566B-9439-0AAA-D64698CD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11825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A243E7-5326-40ED-BDEE-AEC5C805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1C7D546-46AC-45DF-B0C1-317728130939}" type="datetime1">
              <a:rPr lang="de-DE" smtClean="0"/>
              <a:pPr/>
              <a:t>21.10.2025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4E14DD-A56D-4AB3-AC63-84023C18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de-DE" dirty="0"/>
              <a:t>13/13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EF94374-867C-E0E0-852F-80DAEA25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endParaRPr lang="de-DE" dirty="0"/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F7D5CFAE-C079-CE24-FD37-B91276F54B97}"/>
              </a:ext>
            </a:extLst>
          </p:cNvPr>
          <p:cNvSpPr txBox="1">
            <a:spLocks/>
          </p:cNvSpPr>
          <p:nvPr/>
        </p:nvSpPr>
        <p:spPr>
          <a:xfrm>
            <a:off x="838200" y="1702066"/>
            <a:ext cx="2506894" cy="568787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73193BAA-3BD2-8FDB-10C5-BB5FD33EDE59}"/>
              </a:ext>
            </a:extLst>
          </p:cNvPr>
          <p:cNvSpPr txBox="1">
            <a:spLocks/>
          </p:cNvSpPr>
          <p:nvPr/>
        </p:nvSpPr>
        <p:spPr>
          <a:xfrm>
            <a:off x="1393031" y="6297225"/>
            <a:ext cx="9405937" cy="70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de-DE" sz="1200" dirty="0"/>
              <a:t>Yannik Stegmann - University of Würzburg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sz="1200" dirty="0"/>
              <a:t>Mail: </a:t>
            </a:r>
            <a:r>
              <a:rPr lang="de-DE" sz="1200" dirty="0">
                <a:solidFill>
                  <a:srgbClr val="0070C0"/>
                </a:solidFill>
                <a:hlinkClick r:id="rId3"/>
              </a:rPr>
              <a:t>yannik.stegmann@uni-wuerzburg.de</a:t>
            </a:r>
            <a:r>
              <a:rPr lang="de-DE" sz="1200" dirty="0">
                <a:solidFill>
                  <a:srgbClr val="0070C0"/>
                </a:solidFill>
              </a:rPr>
              <a:t> </a:t>
            </a:r>
            <a:r>
              <a:rPr lang="de-DE" sz="1200" dirty="0" err="1"/>
              <a:t>Bluesky</a:t>
            </a:r>
            <a:r>
              <a:rPr lang="de-DE" sz="1200" dirty="0"/>
              <a:t>: @yannikstegmann.bsky.social</a:t>
            </a:r>
            <a:endParaRPr lang="de-DE" sz="1200" dirty="0">
              <a:solidFill>
                <a:srgbClr val="0070C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24F772-C543-5B28-DFF2-C386D986A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2632" y="1710813"/>
            <a:ext cx="5247968" cy="393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96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707E6-9739-7183-ECA1-ABF883F6B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19">
            <a:extLst>
              <a:ext uri="{FF2B5EF4-FFF2-40B4-BE49-F238E27FC236}">
                <a16:creationId xmlns:a16="http://schemas.microsoft.com/office/drawing/2014/main" id="{A72D600B-A638-677E-322A-A61BDE18D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2400" dirty="0"/>
              <a:t>Survival </a:t>
            </a:r>
            <a:r>
              <a:rPr lang="de-DE" sz="2400" dirty="0" err="1"/>
              <a:t>depends</a:t>
            </a:r>
            <a:r>
              <a:rPr lang="de-DE" sz="2400" dirty="0"/>
              <a:t> on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rapidly</a:t>
            </a:r>
            <a:r>
              <a:rPr lang="de-DE" sz="2400" dirty="0"/>
              <a:t> </a:t>
            </a:r>
            <a:r>
              <a:rPr lang="de-DE" sz="2400" dirty="0" err="1"/>
              <a:t>detect</a:t>
            </a:r>
            <a:r>
              <a:rPr lang="de-DE" sz="2400" dirty="0"/>
              <a:t> </a:t>
            </a:r>
            <a:r>
              <a:rPr lang="de-DE" sz="2400" dirty="0" err="1"/>
              <a:t>danger</a:t>
            </a:r>
            <a:r>
              <a:rPr lang="de-DE" sz="2400" dirty="0"/>
              <a:t> and </a:t>
            </a:r>
            <a:r>
              <a:rPr lang="de-DE" sz="2400" dirty="0" err="1"/>
              <a:t>respond</a:t>
            </a:r>
            <a:r>
              <a:rPr lang="de-DE" sz="2400" dirty="0"/>
              <a:t> </a:t>
            </a:r>
            <a:r>
              <a:rPr lang="de-DE" sz="2400" dirty="0" err="1"/>
              <a:t>appropriatly</a:t>
            </a:r>
            <a:r>
              <a:rPr lang="de-DE" sz="2400" dirty="0"/>
              <a:t>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67D7E3-1980-D412-1B24-E0E96A116A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328B5DD-2D99-37ED-A6B4-AF79817F3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(Richards, 2014)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CF8C51-305F-C34F-D913-CA607A5A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de-DE" dirty="0"/>
              <a:t>2/13</a:t>
            </a:r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05C3E02A-361A-E11A-9965-E473D7E5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</p:txBody>
      </p:sp>
      <p:pic>
        <p:nvPicPr>
          <p:cNvPr id="104" name="Grafik 103" descr="Ein Bild, das Text, Screenshot, Onlinewerbung, Website enthält.&#10;&#10;Automatisch generierte Beschreibung">
            <a:extLst>
              <a:ext uri="{FF2B5EF4-FFF2-40B4-BE49-F238E27FC236}">
                <a16:creationId xmlns:a16="http://schemas.microsoft.com/office/drawing/2014/main" id="{054BBCB9-A7E7-D205-9460-F786233B1D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04469" y="968076"/>
            <a:ext cx="742795" cy="3726503"/>
          </a:xfrm>
          <a:prstGeom prst="rect">
            <a:avLst/>
          </a:prstGeom>
        </p:spPr>
      </p:pic>
      <p:pic>
        <p:nvPicPr>
          <p:cNvPr id="26" name="Grafik 25" descr="Ein Bild, das Schwarzweiß, Nebel, Landschaft, Natur enthält.&#10;&#10;KI-generierte Inhalte können fehlerhaft sein.">
            <a:extLst>
              <a:ext uri="{FF2B5EF4-FFF2-40B4-BE49-F238E27FC236}">
                <a16:creationId xmlns:a16="http://schemas.microsoft.com/office/drawing/2014/main" id="{66F02D4A-A857-B95F-AC51-5B6E56AA5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179" y="3583462"/>
            <a:ext cx="3038835" cy="1709345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C6C9EEA9-583F-DD07-DF1D-767D9A115FB5}"/>
              </a:ext>
            </a:extLst>
          </p:cNvPr>
          <p:cNvSpPr txBox="1"/>
          <p:nvPr/>
        </p:nvSpPr>
        <p:spPr>
          <a:xfrm>
            <a:off x="1403388" y="2962275"/>
            <a:ext cx="3792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1) </a:t>
            </a:r>
            <a:r>
              <a:rPr lang="de-DE" sz="2000" dirty="0" err="1"/>
              <a:t>Using</a:t>
            </a:r>
            <a:r>
              <a:rPr lang="de-DE" sz="2000" dirty="0"/>
              <a:t> </a:t>
            </a:r>
            <a:r>
              <a:rPr lang="de-DE" sz="2000" dirty="0" err="1"/>
              <a:t>contextual</a:t>
            </a:r>
            <a:r>
              <a:rPr lang="de-DE" sz="2000" dirty="0"/>
              <a:t> </a:t>
            </a:r>
            <a:r>
              <a:rPr lang="de-DE" sz="2000" dirty="0" err="1"/>
              <a:t>information</a:t>
            </a:r>
            <a:endParaRPr lang="de-DE" sz="2000" dirty="0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0A4DDBBD-7032-C85F-2559-7ABB947509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1989" y="3642623"/>
            <a:ext cx="435991" cy="600425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5612C333-9C30-A7B3-210E-6113F86745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0772" y="4427425"/>
            <a:ext cx="435991" cy="552465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7C4C5256-B8CC-05DE-65BB-3154C6F571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2628" y="3736017"/>
            <a:ext cx="857250" cy="4572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43C9479B-19C8-2B06-238C-02E0CF2CD4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6595" y="4363414"/>
            <a:ext cx="652751" cy="641583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708ED681-FA28-54FE-785A-C9903E546C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4252" y="4098633"/>
            <a:ext cx="1258497" cy="965430"/>
          </a:xfrm>
          <a:prstGeom prst="rect">
            <a:avLst/>
          </a:prstGeom>
        </p:spPr>
      </p:pic>
      <p:pic>
        <p:nvPicPr>
          <p:cNvPr id="39" name="Grafik 38" descr="Ein Bild, das Säugetier, Puma, Schnauze, Große Katzen enthält.&#10;&#10;KI-generierte Inhalte können fehlerhaft sein.">
            <a:extLst>
              <a:ext uri="{FF2B5EF4-FFF2-40B4-BE49-F238E27FC236}">
                <a16:creationId xmlns:a16="http://schemas.microsoft.com/office/drawing/2014/main" id="{D7487C2F-21E2-D05D-107E-215FE96A71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3527" y="4292922"/>
            <a:ext cx="654178" cy="737970"/>
          </a:xfrm>
          <a:prstGeom prst="rect">
            <a:avLst/>
          </a:prstGeom>
        </p:spPr>
      </p:pic>
      <p:sp>
        <p:nvSpPr>
          <p:cNvPr id="40" name="Textfeld 39">
            <a:extLst>
              <a:ext uri="{FF2B5EF4-FFF2-40B4-BE49-F238E27FC236}">
                <a16:creationId xmlns:a16="http://schemas.microsoft.com/office/drawing/2014/main" id="{3CC93F9F-FA47-19C6-A5E1-86F2FF910B21}"/>
              </a:ext>
            </a:extLst>
          </p:cNvPr>
          <p:cNvSpPr txBox="1"/>
          <p:nvPr/>
        </p:nvSpPr>
        <p:spPr>
          <a:xfrm>
            <a:off x="6150690" y="2962275"/>
            <a:ext cx="4345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2) </a:t>
            </a:r>
            <a:r>
              <a:rPr lang="de-DE" sz="2000" dirty="0" err="1"/>
              <a:t>Discriminating</a:t>
            </a:r>
            <a:r>
              <a:rPr lang="de-DE" sz="2000" dirty="0"/>
              <a:t> </a:t>
            </a:r>
            <a:r>
              <a:rPr lang="de-DE" sz="2000" dirty="0" err="1"/>
              <a:t>safety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danger</a:t>
            </a:r>
            <a:endParaRPr lang="de-DE" sz="2000" dirty="0"/>
          </a:p>
        </p:txBody>
      </p:sp>
      <p:sp>
        <p:nvSpPr>
          <p:cNvPr id="54" name="Rechtwinkliges Dreieck 53">
            <a:extLst>
              <a:ext uri="{FF2B5EF4-FFF2-40B4-BE49-F238E27FC236}">
                <a16:creationId xmlns:a16="http://schemas.microsoft.com/office/drawing/2014/main" id="{00721EB0-AE2E-0F3A-EAA6-CAF618DEFB18}"/>
              </a:ext>
            </a:extLst>
          </p:cNvPr>
          <p:cNvSpPr/>
          <p:nvPr/>
        </p:nvSpPr>
        <p:spPr>
          <a:xfrm flipH="1">
            <a:off x="6386157" y="5054871"/>
            <a:ext cx="3874924" cy="228411"/>
          </a:xfrm>
          <a:prstGeom prst="rtTriangle">
            <a:avLst/>
          </a:prstGeom>
          <a:gradFill flip="none" rotWithShape="1">
            <a:gsLst>
              <a:gs pos="87000">
                <a:srgbClr val="00B050"/>
              </a:gs>
              <a:gs pos="0">
                <a:srgbClr val="FF00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077BCD36-39A3-54D2-4A82-A6490B9E2E2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5366" y="3602512"/>
            <a:ext cx="1340718" cy="641583"/>
          </a:xfrm>
          <a:prstGeom prst="rect">
            <a:avLst/>
          </a:prstGeom>
        </p:spPr>
      </p:pic>
      <p:sp>
        <p:nvSpPr>
          <p:cNvPr id="56" name="Textfeld 55">
            <a:extLst>
              <a:ext uri="{FF2B5EF4-FFF2-40B4-BE49-F238E27FC236}">
                <a16:creationId xmlns:a16="http://schemas.microsoft.com/office/drawing/2014/main" id="{BEB0173C-B5F0-DD7D-0320-5C067617E250}"/>
              </a:ext>
            </a:extLst>
          </p:cNvPr>
          <p:cNvSpPr txBox="1"/>
          <p:nvPr/>
        </p:nvSpPr>
        <p:spPr>
          <a:xfrm>
            <a:off x="2156596" y="5530067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Vigilance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C1E353A5-9E55-A9E7-D873-4920F0C161DA}"/>
              </a:ext>
            </a:extLst>
          </p:cNvPr>
          <p:cNvSpPr txBox="1"/>
          <p:nvPr/>
        </p:nvSpPr>
        <p:spPr>
          <a:xfrm>
            <a:off x="7180527" y="5530067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/>
              <a:t>Selective</a:t>
            </a:r>
            <a:r>
              <a:rPr lang="de-DE" sz="2000" dirty="0"/>
              <a:t> </a:t>
            </a:r>
            <a:r>
              <a:rPr lang="de-DE" sz="2000" dirty="0" err="1"/>
              <a:t>attention</a:t>
            </a:r>
            <a:endParaRPr lang="de-DE" sz="2000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EFE49C9B-62A2-3F5D-7DC0-D4A3D154A091}"/>
              </a:ext>
            </a:extLst>
          </p:cNvPr>
          <p:cNvSpPr/>
          <p:nvPr/>
        </p:nvSpPr>
        <p:spPr>
          <a:xfrm>
            <a:off x="3089896" y="4376222"/>
            <a:ext cx="216000" cy="21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F459C5CA-25DC-7E57-A323-F7A2AA4F4E08}"/>
              </a:ext>
            </a:extLst>
          </p:cNvPr>
          <p:cNvSpPr/>
          <p:nvPr/>
        </p:nvSpPr>
        <p:spPr>
          <a:xfrm>
            <a:off x="9763036" y="3985155"/>
            <a:ext cx="782134" cy="78213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56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4.81481E-6 L 0.07682 0.07592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42" presetClass="path" presetSubtype="0" accel="50000" decel="5000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7682 0.07592 L 0.10729 -0.08033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42" presetClass="path" presetSubtype="0" accel="50000" decel="5000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0729 -0.08033 L -0.0849 -0.09422 " pathEditMode="relative" rAng="0" ptsTypes="AA">
                                      <p:cBhvr>
                                        <p:cTn id="44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42" presetClass="path" presetSubtype="0" accel="50000" decel="5000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849 -0.09422 L 0.07682 0.07593 " pathEditMode="relative" rAng="0" ptsTypes="AA">
                                      <p:cBhvr>
                                        <p:cTn id="4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42" presetClass="path" presetSubtype="0" accel="50000" decel="5000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7682 0.07592 L 4.16667E-7 4.81481E-6 " pathEditMode="relative" rAng="0" ptsTypes="AA">
                                      <p:cBhvr>
                                        <p:cTn id="50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8" dur="1250" fill="hold"/>
                                        <p:tgtEl>
                                          <p:spTgt spid="6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40" grpId="0"/>
      <p:bldP spid="54" grpId="0" animBg="1"/>
      <p:bldP spid="56" grpId="0"/>
      <p:bldP spid="58" grpId="0"/>
      <p:bldP spid="61" grpId="1" animBg="1"/>
      <p:bldP spid="61" grpId="2" animBg="1"/>
      <p:bldP spid="61" grpId="3" animBg="1"/>
      <p:bldP spid="61" grpId="4" animBg="1"/>
      <p:bldP spid="61" grpId="5" animBg="1"/>
      <p:bldP spid="61" grpId="6" animBg="1"/>
      <p:bldP spid="62" grpId="1" animBg="1"/>
      <p:bldP spid="62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CC1B8-1CC5-03E6-45BD-B3BBF4188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80D82D-8EFE-EF6A-3CCD-AF73F83722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3A600-40E0-E9CF-D622-69EF1472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(Stegmann et al., 2022, 2024)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DAC1EE-DAFD-2649-CBD5-FA62836A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de-DE" dirty="0"/>
              <a:t>3/13</a:t>
            </a:r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B84FB301-52AD-73CB-A442-2F3B91847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</p:txBody>
      </p:sp>
      <p:pic>
        <p:nvPicPr>
          <p:cNvPr id="104" name="Grafik 103" descr="Ein Bild, das Text, Screenshot, Onlinewerbung, Website enthält.&#10;&#10;Automatisch generierte Beschreibung">
            <a:extLst>
              <a:ext uri="{FF2B5EF4-FFF2-40B4-BE49-F238E27FC236}">
                <a16:creationId xmlns:a16="http://schemas.microsoft.com/office/drawing/2014/main" id="{59A71608-717B-789C-B0EA-2CA50A264D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04469" y="968076"/>
            <a:ext cx="742795" cy="3726503"/>
          </a:xfrm>
          <a:prstGeom prst="rect">
            <a:avLst/>
          </a:prstGeom>
          <a:ln>
            <a:solidFill>
              <a:srgbClr val="97867D"/>
            </a:solidFill>
          </a:ln>
        </p:spPr>
      </p:pic>
      <p:pic>
        <p:nvPicPr>
          <p:cNvPr id="26" name="Grafik 25" descr="Ein Bild, das Schwarzweiß, Nebel, Landschaft, Natur enthält.&#10;&#10;KI-generierte Inhalte können fehlerhaft sein.">
            <a:extLst>
              <a:ext uri="{FF2B5EF4-FFF2-40B4-BE49-F238E27FC236}">
                <a16:creationId xmlns:a16="http://schemas.microsoft.com/office/drawing/2014/main" id="{19378672-00DA-064C-C075-AD1C25D39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179" y="2040412"/>
            <a:ext cx="3038835" cy="1709345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9D6EBF9F-A1ED-7F33-A808-C6890B57025B}"/>
              </a:ext>
            </a:extLst>
          </p:cNvPr>
          <p:cNvSpPr txBox="1"/>
          <p:nvPr/>
        </p:nvSpPr>
        <p:spPr>
          <a:xfrm>
            <a:off x="1403388" y="1419225"/>
            <a:ext cx="3792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1) </a:t>
            </a:r>
            <a:r>
              <a:rPr lang="de-DE" sz="2000" dirty="0" err="1"/>
              <a:t>Using</a:t>
            </a:r>
            <a:r>
              <a:rPr lang="de-DE" sz="2000" dirty="0"/>
              <a:t> </a:t>
            </a:r>
            <a:r>
              <a:rPr lang="de-DE" sz="2000" dirty="0" err="1"/>
              <a:t>contextual</a:t>
            </a:r>
            <a:r>
              <a:rPr lang="de-DE" sz="2000" dirty="0"/>
              <a:t> </a:t>
            </a:r>
            <a:r>
              <a:rPr lang="de-DE" sz="2000" dirty="0" err="1"/>
              <a:t>information</a:t>
            </a:r>
            <a:endParaRPr lang="de-DE" sz="2000" dirty="0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57C745E2-1D39-ABBF-7842-0C075DD289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1989" y="2099573"/>
            <a:ext cx="435991" cy="600425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D1679382-E956-D112-4DEA-F646290720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0772" y="2884375"/>
            <a:ext cx="435991" cy="552465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2C57F119-B200-35C2-3FA2-F0D90444B4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2628" y="2192967"/>
            <a:ext cx="857250" cy="4572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D187A4E1-C19B-B0E9-B42C-CB1059EBD3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6595" y="2820364"/>
            <a:ext cx="652751" cy="641583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B6ACD8F-8A26-5EDF-F232-3AE40BF09A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4252" y="2555583"/>
            <a:ext cx="1258497" cy="965430"/>
          </a:xfrm>
          <a:prstGeom prst="rect">
            <a:avLst/>
          </a:prstGeom>
        </p:spPr>
      </p:pic>
      <p:pic>
        <p:nvPicPr>
          <p:cNvPr id="39" name="Grafik 38" descr="Ein Bild, das Säugetier, Puma, Schnauze, Große Katzen enthält.&#10;&#10;KI-generierte Inhalte können fehlerhaft sein.">
            <a:extLst>
              <a:ext uri="{FF2B5EF4-FFF2-40B4-BE49-F238E27FC236}">
                <a16:creationId xmlns:a16="http://schemas.microsoft.com/office/drawing/2014/main" id="{3A79A082-7128-1CEA-B4C0-9743578379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3527" y="2749872"/>
            <a:ext cx="654178" cy="737970"/>
          </a:xfrm>
          <a:prstGeom prst="rect">
            <a:avLst/>
          </a:prstGeom>
        </p:spPr>
      </p:pic>
      <p:sp>
        <p:nvSpPr>
          <p:cNvPr id="40" name="Textfeld 39">
            <a:extLst>
              <a:ext uri="{FF2B5EF4-FFF2-40B4-BE49-F238E27FC236}">
                <a16:creationId xmlns:a16="http://schemas.microsoft.com/office/drawing/2014/main" id="{198E0266-5BB0-8425-D27E-3F15F9662CB0}"/>
              </a:ext>
            </a:extLst>
          </p:cNvPr>
          <p:cNvSpPr txBox="1"/>
          <p:nvPr/>
        </p:nvSpPr>
        <p:spPr>
          <a:xfrm>
            <a:off x="6150690" y="1419225"/>
            <a:ext cx="4345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2) </a:t>
            </a:r>
            <a:r>
              <a:rPr lang="de-DE" sz="2000" dirty="0" err="1"/>
              <a:t>Discriminating</a:t>
            </a:r>
            <a:r>
              <a:rPr lang="de-DE" sz="2000" dirty="0"/>
              <a:t> </a:t>
            </a:r>
            <a:r>
              <a:rPr lang="de-DE" sz="2000" dirty="0" err="1"/>
              <a:t>safety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danger</a:t>
            </a:r>
            <a:endParaRPr lang="de-DE" sz="2000" dirty="0"/>
          </a:p>
        </p:txBody>
      </p:sp>
      <p:sp>
        <p:nvSpPr>
          <p:cNvPr id="54" name="Rechtwinkliges Dreieck 53">
            <a:extLst>
              <a:ext uri="{FF2B5EF4-FFF2-40B4-BE49-F238E27FC236}">
                <a16:creationId xmlns:a16="http://schemas.microsoft.com/office/drawing/2014/main" id="{2E53E557-E9E5-A387-8AA3-B086F92368C7}"/>
              </a:ext>
            </a:extLst>
          </p:cNvPr>
          <p:cNvSpPr/>
          <p:nvPr/>
        </p:nvSpPr>
        <p:spPr>
          <a:xfrm flipH="1">
            <a:off x="6386157" y="3511821"/>
            <a:ext cx="3874924" cy="228411"/>
          </a:xfrm>
          <a:prstGeom prst="rtTriangle">
            <a:avLst/>
          </a:prstGeom>
          <a:gradFill flip="none" rotWithShape="1">
            <a:gsLst>
              <a:gs pos="87000">
                <a:srgbClr val="00B050"/>
              </a:gs>
              <a:gs pos="0">
                <a:srgbClr val="FF00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F782B6C9-F552-6040-9B19-CEA30FD33C6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4416" y="2059462"/>
            <a:ext cx="1340718" cy="641583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19F9811-EEAE-2414-C1BD-B265EA7CD2F7}"/>
              </a:ext>
            </a:extLst>
          </p:cNvPr>
          <p:cNvGrpSpPr/>
          <p:nvPr/>
        </p:nvGrpSpPr>
        <p:grpSpPr>
          <a:xfrm>
            <a:off x="3321989" y="2041203"/>
            <a:ext cx="1733789" cy="1103579"/>
            <a:chOff x="6938602" y="3861225"/>
            <a:chExt cx="1704535" cy="1084959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5112A459-15A8-241D-B9EF-64C33804FF6C}"/>
                </a:ext>
              </a:extLst>
            </p:cNvPr>
            <p:cNvSpPr/>
            <p:nvPr/>
          </p:nvSpPr>
          <p:spPr>
            <a:xfrm>
              <a:off x="6938602" y="3861225"/>
              <a:ext cx="1704535" cy="1084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Grafik 18" descr="Ein Bild, das Text, draußen, alt, Fabrik enthält.&#10;&#10;Automatisch generierte Beschreibung">
              <a:extLst>
                <a:ext uri="{FF2B5EF4-FFF2-40B4-BE49-F238E27FC236}">
                  <a16:creationId xmlns:a16="http://schemas.microsoft.com/office/drawing/2014/main" id="{713B2E0F-4512-4BA8-9337-F1130CAD3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0624" y="3986349"/>
              <a:ext cx="1180487" cy="842342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CBA3CCC-EEEC-13E8-F9F8-F03D0795C03F}"/>
              </a:ext>
            </a:extLst>
          </p:cNvPr>
          <p:cNvGrpSpPr/>
          <p:nvPr/>
        </p:nvGrpSpPr>
        <p:grpSpPr>
          <a:xfrm>
            <a:off x="1401209" y="2042246"/>
            <a:ext cx="1733789" cy="1103579"/>
            <a:chOff x="6938602" y="5024442"/>
            <a:chExt cx="1704535" cy="1084959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FB3FA51A-6285-8DB7-5454-A170C25E0857}"/>
                </a:ext>
              </a:extLst>
            </p:cNvPr>
            <p:cNvSpPr/>
            <p:nvPr/>
          </p:nvSpPr>
          <p:spPr>
            <a:xfrm>
              <a:off x="6938602" y="5024442"/>
              <a:ext cx="1704535" cy="1084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fik 24" descr="Ein Bild, das Gras, Himmel, draußen, Boden enthält.&#10;&#10;Automatisch generierte Beschreibung">
              <a:extLst>
                <a:ext uri="{FF2B5EF4-FFF2-40B4-BE49-F238E27FC236}">
                  <a16:creationId xmlns:a16="http://schemas.microsoft.com/office/drawing/2014/main" id="{81FE0B24-2FC6-AC60-5446-25E296A0FD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00624" y="5143327"/>
              <a:ext cx="1185525" cy="842400"/>
            </a:xfrm>
            <a:prstGeom prst="rect">
              <a:avLst/>
            </a:prstGeom>
          </p:spPr>
        </p:pic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CA028FE0-9009-3878-1E37-F91C748A0851}"/>
              </a:ext>
            </a:extLst>
          </p:cNvPr>
          <p:cNvGrpSpPr/>
          <p:nvPr/>
        </p:nvGrpSpPr>
        <p:grpSpPr>
          <a:xfrm>
            <a:off x="6589738" y="2040624"/>
            <a:ext cx="1733789" cy="1103579"/>
            <a:chOff x="2478176" y="1963822"/>
            <a:chExt cx="1187721" cy="754109"/>
          </a:xfrm>
          <a:effectLst/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5EECBADB-CAFE-3012-13C9-0FC036F1890B}"/>
                </a:ext>
              </a:extLst>
            </p:cNvPr>
            <p:cNvSpPr/>
            <p:nvPr/>
          </p:nvSpPr>
          <p:spPr>
            <a:xfrm>
              <a:off x="2478176" y="1963822"/>
              <a:ext cx="1187721" cy="7541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0AB7599E-24CE-9ACE-D085-8307B0597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141336">
              <a:off x="2869364" y="2110502"/>
              <a:ext cx="405104" cy="405104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B9D8752F-1325-31FC-3472-A979935157A5}"/>
              </a:ext>
            </a:extLst>
          </p:cNvPr>
          <p:cNvGrpSpPr/>
          <p:nvPr/>
        </p:nvGrpSpPr>
        <p:grpSpPr>
          <a:xfrm>
            <a:off x="8476641" y="2017740"/>
            <a:ext cx="1733790" cy="1103580"/>
            <a:chOff x="1001485" y="1957533"/>
            <a:chExt cx="1187721" cy="754109"/>
          </a:xfrm>
          <a:effectLst/>
        </p:grpSpPr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3341AB11-3467-B3A7-C1E4-9093E65E5E8A}"/>
                </a:ext>
              </a:extLst>
            </p:cNvPr>
            <p:cNvSpPr/>
            <p:nvPr/>
          </p:nvSpPr>
          <p:spPr>
            <a:xfrm>
              <a:off x="1001485" y="1957533"/>
              <a:ext cx="1187721" cy="7541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2C682BF5-F3B0-ECDC-7CB3-5DF40E5C1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7321" y="2129092"/>
              <a:ext cx="405104" cy="405104"/>
            </a:xfrm>
            <a:prstGeom prst="rect">
              <a:avLst/>
            </a:prstGeom>
          </p:spPr>
        </p:pic>
        <p:sp>
          <p:nvSpPr>
            <p:cNvPr id="42" name="Gewitterblitz 41">
              <a:extLst>
                <a:ext uri="{FF2B5EF4-FFF2-40B4-BE49-F238E27FC236}">
                  <a16:creationId xmlns:a16="http://schemas.microsoft.com/office/drawing/2014/main" id="{A8DFD3EC-1D09-4501-0AF7-30FA1ABDB656}"/>
                </a:ext>
              </a:extLst>
            </p:cNvPr>
            <p:cNvSpPr/>
            <p:nvPr/>
          </p:nvSpPr>
          <p:spPr>
            <a:xfrm>
              <a:off x="1610012" y="2069760"/>
              <a:ext cx="238224" cy="231645"/>
            </a:xfrm>
            <a:prstGeom prst="lightningBol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p3d extrusionH="57150" prstMaterial="softEdge">
                <a:bevelT w="25400" h="38100"/>
              </a:sp3d>
            </a:bodyPr>
            <a:lstStyle/>
            <a:p>
              <a:pPr algn="ctr"/>
              <a:endParaRPr lang="en-US" b="1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Inhaltsplatzhalter 1">
            <a:extLst>
              <a:ext uri="{FF2B5EF4-FFF2-40B4-BE49-F238E27FC236}">
                <a16:creationId xmlns:a16="http://schemas.microsoft.com/office/drawing/2014/main" id="{0469D249-DBEA-13CA-0A6C-797A5C31B842}"/>
              </a:ext>
            </a:extLst>
          </p:cNvPr>
          <p:cNvSpPr txBox="1">
            <a:spLocks/>
          </p:cNvSpPr>
          <p:nvPr/>
        </p:nvSpPr>
        <p:spPr>
          <a:xfrm>
            <a:off x="1679114" y="3180211"/>
            <a:ext cx="1196712" cy="444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 err="1"/>
              <a:t>CTX</a:t>
            </a:r>
            <a:r>
              <a:rPr lang="de-DE" sz="1800" baseline="-25000" dirty="0" err="1"/>
              <a:t>n</a:t>
            </a:r>
            <a:endParaRPr lang="de-DE" sz="1800" dirty="0"/>
          </a:p>
        </p:txBody>
      </p:sp>
      <p:sp>
        <p:nvSpPr>
          <p:cNvPr id="46" name="Inhaltsplatzhalter 1">
            <a:extLst>
              <a:ext uri="{FF2B5EF4-FFF2-40B4-BE49-F238E27FC236}">
                <a16:creationId xmlns:a16="http://schemas.microsoft.com/office/drawing/2014/main" id="{1B02AACD-8DEB-5BAB-9511-519F5E6419D7}"/>
              </a:ext>
            </a:extLst>
          </p:cNvPr>
          <p:cNvSpPr txBox="1">
            <a:spLocks/>
          </p:cNvSpPr>
          <p:nvPr/>
        </p:nvSpPr>
        <p:spPr>
          <a:xfrm>
            <a:off x="3596603" y="3180211"/>
            <a:ext cx="1196712" cy="444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 err="1"/>
              <a:t>CTX</a:t>
            </a:r>
            <a:r>
              <a:rPr lang="de-DE" sz="1800" baseline="-25000" dirty="0" err="1"/>
              <a:t>a</a:t>
            </a:r>
            <a:endParaRPr lang="de-DE" sz="1800" dirty="0"/>
          </a:p>
        </p:txBody>
      </p:sp>
      <p:sp>
        <p:nvSpPr>
          <p:cNvPr id="47" name="Inhaltsplatzhalter 1">
            <a:extLst>
              <a:ext uri="{FF2B5EF4-FFF2-40B4-BE49-F238E27FC236}">
                <a16:creationId xmlns:a16="http://schemas.microsoft.com/office/drawing/2014/main" id="{C6781517-BCFA-E1E8-372C-841261A388DE}"/>
              </a:ext>
            </a:extLst>
          </p:cNvPr>
          <p:cNvSpPr txBox="1">
            <a:spLocks/>
          </p:cNvSpPr>
          <p:nvPr/>
        </p:nvSpPr>
        <p:spPr>
          <a:xfrm>
            <a:off x="6852984" y="3171229"/>
            <a:ext cx="1196712" cy="444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/>
              <a:t>CS-</a:t>
            </a:r>
          </a:p>
        </p:txBody>
      </p:sp>
      <p:sp>
        <p:nvSpPr>
          <p:cNvPr id="48" name="Inhaltsplatzhalter 1">
            <a:extLst>
              <a:ext uri="{FF2B5EF4-FFF2-40B4-BE49-F238E27FC236}">
                <a16:creationId xmlns:a16="http://schemas.microsoft.com/office/drawing/2014/main" id="{93778D8E-4AF0-E7A1-5BB4-193322622451}"/>
              </a:ext>
            </a:extLst>
          </p:cNvPr>
          <p:cNvSpPr txBox="1">
            <a:spLocks/>
          </p:cNvSpPr>
          <p:nvPr/>
        </p:nvSpPr>
        <p:spPr>
          <a:xfrm>
            <a:off x="8766590" y="3171229"/>
            <a:ext cx="1196712" cy="444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/>
              <a:t>CS+</a:t>
            </a: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EFF46565-B823-97C9-79BD-6A1D8BA36EAA}"/>
              </a:ext>
            </a:extLst>
          </p:cNvPr>
          <p:cNvGrpSpPr/>
          <p:nvPr/>
        </p:nvGrpSpPr>
        <p:grpSpPr>
          <a:xfrm>
            <a:off x="3321989" y="2041203"/>
            <a:ext cx="1733789" cy="1103579"/>
            <a:chOff x="6938602" y="3861225"/>
            <a:chExt cx="1704535" cy="1084959"/>
          </a:xfrm>
        </p:grpSpPr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A796E4E5-0E13-086C-625E-BB6680351B0B}"/>
                </a:ext>
              </a:extLst>
            </p:cNvPr>
            <p:cNvSpPr/>
            <p:nvPr/>
          </p:nvSpPr>
          <p:spPr>
            <a:xfrm>
              <a:off x="6938602" y="3861225"/>
              <a:ext cx="1704535" cy="1084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" name="Grafik 50" descr="Ein Bild, das Text, draußen, alt, Fabrik enthält.&#10;&#10;Automatisch generierte Beschreibung">
              <a:extLst>
                <a:ext uri="{FF2B5EF4-FFF2-40B4-BE49-F238E27FC236}">
                  <a16:creationId xmlns:a16="http://schemas.microsoft.com/office/drawing/2014/main" id="{C23FEB41-8940-4744-5FA7-B9EF93EA2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0624" y="3986349"/>
              <a:ext cx="1180487" cy="842342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B83CAB77-1113-1F56-896D-3C72AB7E39E5}"/>
              </a:ext>
            </a:extLst>
          </p:cNvPr>
          <p:cNvGrpSpPr/>
          <p:nvPr/>
        </p:nvGrpSpPr>
        <p:grpSpPr>
          <a:xfrm>
            <a:off x="1401209" y="2042246"/>
            <a:ext cx="1733789" cy="1103579"/>
            <a:chOff x="6938602" y="5024442"/>
            <a:chExt cx="1704535" cy="1084959"/>
          </a:xfrm>
        </p:grpSpPr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38C0C03A-80CB-3EB7-5ABF-302D7A387FCD}"/>
                </a:ext>
              </a:extLst>
            </p:cNvPr>
            <p:cNvSpPr/>
            <p:nvPr/>
          </p:nvSpPr>
          <p:spPr>
            <a:xfrm>
              <a:off x="6938602" y="5024442"/>
              <a:ext cx="1704535" cy="1084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5" name="Grafik 54" descr="Ein Bild, das Gras, Himmel, draußen, Boden enthält.&#10;&#10;Automatisch generierte Beschreibung">
              <a:extLst>
                <a:ext uri="{FF2B5EF4-FFF2-40B4-BE49-F238E27FC236}">
                  <a16:creationId xmlns:a16="http://schemas.microsoft.com/office/drawing/2014/main" id="{12685727-A59D-0FDA-E30E-8E11B8E25B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00624" y="5143327"/>
              <a:ext cx="1185525" cy="842400"/>
            </a:xfrm>
            <a:prstGeom prst="rect">
              <a:avLst/>
            </a:prstGeom>
          </p:spPr>
        </p:pic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6C0B45A1-8F94-3A49-66A4-7BFB5759486A}"/>
              </a:ext>
            </a:extLst>
          </p:cNvPr>
          <p:cNvGrpSpPr/>
          <p:nvPr/>
        </p:nvGrpSpPr>
        <p:grpSpPr>
          <a:xfrm>
            <a:off x="3321989" y="2041203"/>
            <a:ext cx="1733789" cy="1103579"/>
            <a:chOff x="6938602" y="3861225"/>
            <a:chExt cx="1704535" cy="1084959"/>
          </a:xfrm>
        </p:grpSpPr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83F5829A-79BE-AE89-A7CB-5D30F6D512F4}"/>
                </a:ext>
              </a:extLst>
            </p:cNvPr>
            <p:cNvSpPr/>
            <p:nvPr/>
          </p:nvSpPr>
          <p:spPr>
            <a:xfrm>
              <a:off x="6938602" y="3861225"/>
              <a:ext cx="1704535" cy="1084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0" name="Grafik 59" descr="Ein Bild, das Text, draußen, alt, Fabrik enthält.&#10;&#10;Automatisch generierte Beschreibung">
              <a:extLst>
                <a:ext uri="{FF2B5EF4-FFF2-40B4-BE49-F238E27FC236}">
                  <a16:creationId xmlns:a16="http://schemas.microsoft.com/office/drawing/2014/main" id="{B3422A2A-AB92-1346-93D8-1C0957F74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0624" y="3986349"/>
              <a:ext cx="1180487" cy="842342"/>
            </a:xfrm>
            <a:prstGeom prst="rect">
              <a:avLst/>
            </a:prstGeom>
          </p:spPr>
        </p:pic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A341B368-79F6-FAD7-74F9-91F0FC36310C}"/>
              </a:ext>
            </a:extLst>
          </p:cNvPr>
          <p:cNvGrpSpPr/>
          <p:nvPr/>
        </p:nvGrpSpPr>
        <p:grpSpPr>
          <a:xfrm>
            <a:off x="1401209" y="2042246"/>
            <a:ext cx="1733789" cy="1103579"/>
            <a:chOff x="6938602" y="5024442"/>
            <a:chExt cx="1704535" cy="1084959"/>
          </a:xfrm>
        </p:grpSpPr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E6762CCD-6A75-86D1-8AB0-DC9C35A15F4B}"/>
                </a:ext>
              </a:extLst>
            </p:cNvPr>
            <p:cNvSpPr/>
            <p:nvPr/>
          </p:nvSpPr>
          <p:spPr>
            <a:xfrm>
              <a:off x="6938602" y="5024442"/>
              <a:ext cx="1704535" cy="1084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5" name="Grafik 64" descr="Ein Bild, das Gras, Himmel, draußen, Boden enthält.&#10;&#10;Automatisch generierte Beschreibung">
              <a:extLst>
                <a:ext uri="{FF2B5EF4-FFF2-40B4-BE49-F238E27FC236}">
                  <a16:creationId xmlns:a16="http://schemas.microsoft.com/office/drawing/2014/main" id="{E0AE44AE-C8B0-7885-A1DD-3235EC87FD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00624" y="5143327"/>
              <a:ext cx="1185525" cy="842400"/>
            </a:xfrm>
            <a:prstGeom prst="rect">
              <a:avLst/>
            </a:prstGeom>
          </p:spPr>
        </p:pic>
      </p:grpSp>
      <p:pic>
        <p:nvPicPr>
          <p:cNvPr id="68" name="Grafik 67">
            <a:extLst>
              <a:ext uri="{FF2B5EF4-FFF2-40B4-BE49-F238E27FC236}">
                <a16:creationId xmlns:a16="http://schemas.microsoft.com/office/drawing/2014/main" id="{00135525-EBC9-9E9E-22AF-C041A74B567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41336">
            <a:off x="7142583" y="2275070"/>
            <a:ext cx="592838" cy="591355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543E4EB4-0F44-241C-AC5C-4B543143BAE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41336">
            <a:off x="7142583" y="2275070"/>
            <a:ext cx="592838" cy="591355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A9606999-56F4-64E1-2B5D-F5538A9E19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8059" y="2249305"/>
            <a:ext cx="591355" cy="592838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8DCCA2CC-F28B-90A3-715A-66B5CBE021D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8059" y="2249305"/>
            <a:ext cx="591355" cy="592838"/>
          </a:xfrm>
          <a:prstGeom prst="rect">
            <a:avLst/>
          </a:prstGeom>
        </p:spPr>
      </p:pic>
      <p:cxnSp>
        <p:nvCxnSpPr>
          <p:cNvPr id="72" name="Verbinder: gewinkelt 71">
            <a:extLst>
              <a:ext uri="{FF2B5EF4-FFF2-40B4-BE49-F238E27FC236}">
                <a16:creationId xmlns:a16="http://schemas.microsoft.com/office/drawing/2014/main" id="{505D37A2-CB63-F84A-9F2D-1BE0AE6CDA0A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71280" y="3888233"/>
            <a:ext cx="1375046" cy="640606"/>
          </a:xfrm>
          <a:prstGeom prst="bentConnector3">
            <a:avLst>
              <a:gd name="adj1" fmla="val 99875"/>
            </a:avLst>
          </a:prstGeom>
          <a:ln w="19050">
            <a:solidFill>
              <a:srgbClr val="228A84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Verbinder: gewinkelt 72">
            <a:extLst>
              <a:ext uri="{FF2B5EF4-FFF2-40B4-BE49-F238E27FC236}">
                <a16:creationId xmlns:a16="http://schemas.microsoft.com/office/drawing/2014/main" id="{B1174C3A-0711-49C1-9388-0FCC95EB577F}"/>
              </a:ext>
            </a:extLst>
          </p:cNvPr>
          <p:cNvCxnSpPr>
            <a:cxnSpLocks/>
          </p:cNvCxnSpPr>
          <p:nvPr/>
        </p:nvCxnSpPr>
        <p:spPr>
          <a:xfrm rot="5400000">
            <a:off x="7316698" y="3844778"/>
            <a:ext cx="1459218" cy="643347"/>
          </a:xfrm>
          <a:prstGeom prst="bentConnector3">
            <a:avLst>
              <a:gd name="adj1" fmla="val 100262"/>
            </a:avLst>
          </a:prstGeom>
          <a:ln w="19050">
            <a:solidFill>
              <a:srgbClr val="228A84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>
            <a:extLst>
              <a:ext uri="{FF2B5EF4-FFF2-40B4-BE49-F238E27FC236}">
                <a16:creationId xmlns:a16="http://schemas.microsoft.com/office/drawing/2014/main" id="{DE8F5368-4BA4-682C-E7C1-48B0B4632E3B}"/>
              </a:ext>
            </a:extLst>
          </p:cNvPr>
          <p:cNvSpPr txBox="1"/>
          <p:nvPr/>
        </p:nvSpPr>
        <p:spPr>
          <a:xfrm>
            <a:off x="3935035" y="4542116"/>
            <a:ext cx="3792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The </a:t>
            </a:r>
            <a:r>
              <a:rPr lang="de-DE" sz="2000" dirty="0" err="1"/>
              <a:t>influence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aversive </a:t>
            </a:r>
            <a:r>
              <a:rPr lang="de-DE" sz="2000" dirty="0" err="1"/>
              <a:t>contexts</a:t>
            </a:r>
            <a:r>
              <a:rPr lang="de-DE" sz="2000" dirty="0"/>
              <a:t> on </a:t>
            </a:r>
            <a:r>
              <a:rPr lang="de-DE" sz="2000" dirty="0" err="1"/>
              <a:t>fear</a:t>
            </a:r>
            <a:r>
              <a:rPr lang="de-DE" sz="2000" dirty="0"/>
              <a:t> </a:t>
            </a:r>
            <a:r>
              <a:rPr lang="de-DE" sz="2000" dirty="0" err="1"/>
              <a:t>responses</a:t>
            </a:r>
            <a:r>
              <a:rPr lang="de-DE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0926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5" grpId="0"/>
      <p:bldP spid="46" grpId="0"/>
      <p:bldP spid="47" grpId="0"/>
      <p:bldP spid="48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8278F-61C3-FB5A-0259-47E026D9A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A4E27D-40EB-6645-4DCB-D278E0447D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889140-B499-2C02-8B13-B31FA724D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(Stegmann et al., 2022, 2024)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6C16375-3F23-686A-0FEE-D2299275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de-DE" dirty="0"/>
              <a:t>3/13</a:t>
            </a:r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88C6C058-65AA-D701-52F8-952DEF3EC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</p:txBody>
      </p:sp>
      <p:pic>
        <p:nvPicPr>
          <p:cNvPr id="104" name="Grafik 103" descr="Ein Bild, das Text, Screenshot, Onlinewerbung, Website enthält.&#10;&#10;Automatisch generierte Beschreibung">
            <a:extLst>
              <a:ext uri="{FF2B5EF4-FFF2-40B4-BE49-F238E27FC236}">
                <a16:creationId xmlns:a16="http://schemas.microsoft.com/office/drawing/2014/main" id="{9B7AA642-3DA2-AA13-E9BB-D0D13C9669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04469" y="968076"/>
            <a:ext cx="742795" cy="3726503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456D296B-7074-4C3B-107B-650BBE0EF9A0}"/>
              </a:ext>
            </a:extLst>
          </p:cNvPr>
          <p:cNvSpPr txBox="1"/>
          <p:nvPr/>
        </p:nvSpPr>
        <p:spPr>
          <a:xfrm>
            <a:off x="1403388" y="1419225"/>
            <a:ext cx="3792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1) </a:t>
            </a:r>
            <a:r>
              <a:rPr lang="de-DE" sz="2000" dirty="0" err="1"/>
              <a:t>Using</a:t>
            </a:r>
            <a:r>
              <a:rPr lang="de-DE" sz="2000" dirty="0"/>
              <a:t> </a:t>
            </a:r>
            <a:r>
              <a:rPr lang="de-DE" sz="2000" dirty="0" err="1"/>
              <a:t>contextual</a:t>
            </a:r>
            <a:r>
              <a:rPr lang="de-DE" sz="2000" dirty="0"/>
              <a:t> </a:t>
            </a:r>
            <a:r>
              <a:rPr lang="de-DE" sz="2000" dirty="0" err="1"/>
              <a:t>information</a:t>
            </a:r>
            <a:endParaRPr lang="de-DE" sz="2000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16E6C8A-9D1E-0825-7B12-981078784096}"/>
              </a:ext>
            </a:extLst>
          </p:cNvPr>
          <p:cNvSpPr txBox="1"/>
          <p:nvPr/>
        </p:nvSpPr>
        <p:spPr>
          <a:xfrm>
            <a:off x="6150690" y="1419225"/>
            <a:ext cx="4345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2) </a:t>
            </a:r>
            <a:r>
              <a:rPr lang="de-DE" sz="2000" dirty="0" err="1"/>
              <a:t>Discriminating</a:t>
            </a:r>
            <a:r>
              <a:rPr lang="de-DE" sz="2000" dirty="0"/>
              <a:t> </a:t>
            </a:r>
            <a:r>
              <a:rPr lang="de-DE" sz="2000" dirty="0" err="1"/>
              <a:t>safety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danger</a:t>
            </a:r>
            <a:endParaRPr lang="de-DE" sz="2000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EDC2A8E-9793-A152-46BD-535B1EAA452D}"/>
              </a:ext>
            </a:extLst>
          </p:cNvPr>
          <p:cNvGrpSpPr/>
          <p:nvPr/>
        </p:nvGrpSpPr>
        <p:grpSpPr>
          <a:xfrm>
            <a:off x="3326049" y="2042421"/>
            <a:ext cx="1733789" cy="1103579"/>
            <a:chOff x="6938602" y="3861225"/>
            <a:chExt cx="1704535" cy="1084959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59E14EC7-229E-642D-FC2E-70A86E5BC4FB}"/>
                </a:ext>
              </a:extLst>
            </p:cNvPr>
            <p:cNvSpPr/>
            <p:nvPr/>
          </p:nvSpPr>
          <p:spPr>
            <a:xfrm>
              <a:off x="6938602" y="3861225"/>
              <a:ext cx="1704535" cy="1084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Grafik 18" descr="Ein Bild, das Text, draußen, alt, Fabrik enthält.&#10;&#10;Automatisch generierte Beschreibung">
              <a:extLst>
                <a:ext uri="{FF2B5EF4-FFF2-40B4-BE49-F238E27FC236}">
                  <a16:creationId xmlns:a16="http://schemas.microsoft.com/office/drawing/2014/main" id="{53E97AD4-68F6-55E5-1A51-C926FE524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0624" y="3986349"/>
              <a:ext cx="1180487" cy="842342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95B4177-FBD0-E087-4522-A778FFB17C80}"/>
              </a:ext>
            </a:extLst>
          </p:cNvPr>
          <p:cNvGrpSpPr/>
          <p:nvPr/>
        </p:nvGrpSpPr>
        <p:grpSpPr>
          <a:xfrm>
            <a:off x="1412595" y="2042421"/>
            <a:ext cx="1733789" cy="1103579"/>
            <a:chOff x="6938602" y="5024442"/>
            <a:chExt cx="1704535" cy="1084959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B861E85C-D293-F51C-7064-DAC67DDE5C36}"/>
                </a:ext>
              </a:extLst>
            </p:cNvPr>
            <p:cNvSpPr/>
            <p:nvPr/>
          </p:nvSpPr>
          <p:spPr>
            <a:xfrm>
              <a:off x="6938602" y="5024442"/>
              <a:ext cx="1704535" cy="1084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fik 24" descr="Ein Bild, das Gras, Himmel, draußen, Boden enthält.&#10;&#10;Automatisch generierte Beschreibung">
              <a:extLst>
                <a:ext uri="{FF2B5EF4-FFF2-40B4-BE49-F238E27FC236}">
                  <a16:creationId xmlns:a16="http://schemas.microsoft.com/office/drawing/2014/main" id="{2887133D-30F3-599C-E36A-6E80BCD55E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00624" y="5143327"/>
              <a:ext cx="1185525" cy="842400"/>
            </a:xfrm>
            <a:prstGeom prst="rect">
              <a:avLst/>
            </a:prstGeom>
          </p:spPr>
        </p:pic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5AD41E5E-DA18-0306-CD49-746F75F48217}"/>
              </a:ext>
            </a:extLst>
          </p:cNvPr>
          <p:cNvGrpSpPr/>
          <p:nvPr/>
        </p:nvGrpSpPr>
        <p:grpSpPr>
          <a:xfrm>
            <a:off x="6589738" y="2040624"/>
            <a:ext cx="1733789" cy="1103579"/>
            <a:chOff x="2478176" y="1963822"/>
            <a:chExt cx="1187721" cy="754109"/>
          </a:xfrm>
          <a:effectLst/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20A613EE-E6A7-11BE-0F89-4C6A9BAD1B1C}"/>
                </a:ext>
              </a:extLst>
            </p:cNvPr>
            <p:cNvSpPr/>
            <p:nvPr/>
          </p:nvSpPr>
          <p:spPr>
            <a:xfrm>
              <a:off x="2478176" y="1963822"/>
              <a:ext cx="1187721" cy="7541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E4726078-997D-26F3-D55D-3D730D0F7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141336">
              <a:off x="2869364" y="2110502"/>
              <a:ext cx="405104" cy="405104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35F653E1-E381-2330-6CE7-19AAE05D9B38}"/>
              </a:ext>
            </a:extLst>
          </p:cNvPr>
          <p:cNvGrpSpPr/>
          <p:nvPr/>
        </p:nvGrpSpPr>
        <p:grpSpPr>
          <a:xfrm>
            <a:off x="8476641" y="2017740"/>
            <a:ext cx="1733790" cy="1103580"/>
            <a:chOff x="1001485" y="1957533"/>
            <a:chExt cx="1187721" cy="754109"/>
          </a:xfrm>
          <a:effectLst/>
        </p:grpSpPr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0CE87446-E97F-08A5-5C7D-E0C29CCF8934}"/>
                </a:ext>
              </a:extLst>
            </p:cNvPr>
            <p:cNvSpPr/>
            <p:nvPr/>
          </p:nvSpPr>
          <p:spPr>
            <a:xfrm>
              <a:off x="1001485" y="1957533"/>
              <a:ext cx="1187721" cy="7541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0A3FAEB4-C49F-7882-B9AB-985D5E212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7321" y="2129092"/>
              <a:ext cx="405104" cy="405104"/>
            </a:xfrm>
            <a:prstGeom prst="rect">
              <a:avLst/>
            </a:prstGeom>
          </p:spPr>
        </p:pic>
        <p:sp>
          <p:nvSpPr>
            <p:cNvPr id="42" name="Gewitterblitz 41">
              <a:extLst>
                <a:ext uri="{FF2B5EF4-FFF2-40B4-BE49-F238E27FC236}">
                  <a16:creationId xmlns:a16="http://schemas.microsoft.com/office/drawing/2014/main" id="{EC4017B4-4BE3-7A36-2D8D-F6F326258700}"/>
                </a:ext>
              </a:extLst>
            </p:cNvPr>
            <p:cNvSpPr/>
            <p:nvPr/>
          </p:nvSpPr>
          <p:spPr>
            <a:xfrm>
              <a:off x="1610012" y="2069760"/>
              <a:ext cx="238224" cy="231645"/>
            </a:xfrm>
            <a:prstGeom prst="lightningBol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p3d extrusionH="57150" prstMaterial="softEdge">
                <a:bevelT w="25400" h="38100"/>
              </a:sp3d>
            </a:bodyPr>
            <a:lstStyle/>
            <a:p>
              <a:pPr algn="ctr"/>
              <a:endParaRPr lang="en-US" b="1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Inhaltsplatzhalter 1">
            <a:extLst>
              <a:ext uri="{FF2B5EF4-FFF2-40B4-BE49-F238E27FC236}">
                <a16:creationId xmlns:a16="http://schemas.microsoft.com/office/drawing/2014/main" id="{457F09B0-12C4-B59C-6065-C77950979B21}"/>
              </a:ext>
            </a:extLst>
          </p:cNvPr>
          <p:cNvSpPr txBox="1">
            <a:spLocks/>
          </p:cNvSpPr>
          <p:nvPr/>
        </p:nvSpPr>
        <p:spPr>
          <a:xfrm>
            <a:off x="4312040" y="3428373"/>
            <a:ext cx="1196712" cy="444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 err="1"/>
              <a:t>CTX</a:t>
            </a:r>
            <a:r>
              <a:rPr lang="de-DE" sz="1800" baseline="-25000" dirty="0" err="1"/>
              <a:t>n</a:t>
            </a:r>
            <a:endParaRPr lang="de-DE" sz="1800" dirty="0"/>
          </a:p>
        </p:txBody>
      </p:sp>
      <p:sp>
        <p:nvSpPr>
          <p:cNvPr id="46" name="Inhaltsplatzhalter 1">
            <a:extLst>
              <a:ext uri="{FF2B5EF4-FFF2-40B4-BE49-F238E27FC236}">
                <a16:creationId xmlns:a16="http://schemas.microsoft.com/office/drawing/2014/main" id="{797E7196-A6F5-D569-B544-0A8F1CC6CC45}"/>
              </a:ext>
            </a:extLst>
          </p:cNvPr>
          <p:cNvSpPr txBox="1">
            <a:spLocks/>
          </p:cNvSpPr>
          <p:nvPr/>
        </p:nvSpPr>
        <p:spPr>
          <a:xfrm>
            <a:off x="6112863" y="3419038"/>
            <a:ext cx="1196712" cy="444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 err="1"/>
              <a:t>CTX</a:t>
            </a:r>
            <a:r>
              <a:rPr lang="de-DE" sz="1800" baseline="-25000" dirty="0" err="1"/>
              <a:t>a</a:t>
            </a:r>
            <a:endParaRPr lang="de-DE" sz="1800" dirty="0"/>
          </a:p>
        </p:txBody>
      </p:sp>
      <p:sp>
        <p:nvSpPr>
          <p:cNvPr id="47" name="Inhaltsplatzhalter 1">
            <a:extLst>
              <a:ext uri="{FF2B5EF4-FFF2-40B4-BE49-F238E27FC236}">
                <a16:creationId xmlns:a16="http://schemas.microsoft.com/office/drawing/2014/main" id="{EB9353C1-E259-97B7-A74B-E45708D3F576}"/>
              </a:ext>
            </a:extLst>
          </p:cNvPr>
          <p:cNvSpPr txBox="1">
            <a:spLocks/>
          </p:cNvSpPr>
          <p:nvPr/>
        </p:nvSpPr>
        <p:spPr>
          <a:xfrm>
            <a:off x="6852984" y="3171229"/>
            <a:ext cx="1196712" cy="444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/>
              <a:t>CS-</a:t>
            </a:r>
          </a:p>
        </p:txBody>
      </p:sp>
      <p:sp>
        <p:nvSpPr>
          <p:cNvPr id="48" name="Inhaltsplatzhalter 1">
            <a:extLst>
              <a:ext uri="{FF2B5EF4-FFF2-40B4-BE49-F238E27FC236}">
                <a16:creationId xmlns:a16="http://schemas.microsoft.com/office/drawing/2014/main" id="{B0364959-80D8-EF9E-B5D8-91C42B1225AF}"/>
              </a:ext>
            </a:extLst>
          </p:cNvPr>
          <p:cNvSpPr txBox="1">
            <a:spLocks/>
          </p:cNvSpPr>
          <p:nvPr/>
        </p:nvSpPr>
        <p:spPr>
          <a:xfrm>
            <a:off x="8766590" y="3171229"/>
            <a:ext cx="1196712" cy="444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/>
              <a:t>CS+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3CA2974-1F67-9506-E364-A37C3EE284A9}"/>
              </a:ext>
            </a:extLst>
          </p:cNvPr>
          <p:cNvGrpSpPr/>
          <p:nvPr/>
        </p:nvGrpSpPr>
        <p:grpSpPr>
          <a:xfrm>
            <a:off x="5842309" y="4924529"/>
            <a:ext cx="1733789" cy="1103579"/>
            <a:chOff x="6938602" y="3861225"/>
            <a:chExt cx="1704535" cy="1084959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1402A04A-EA13-D448-9143-CB2FF6453A13}"/>
                </a:ext>
              </a:extLst>
            </p:cNvPr>
            <p:cNvSpPr/>
            <p:nvPr/>
          </p:nvSpPr>
          <p:spPr>
            <a:xfrm>
              <a:off x="6938602" y="3861225"/>
              <a:ext cx="1704535" cy="1084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Grafik 6" descr="Ein Bild, das Text, draußen, alt, Fabrik enthält.&#10;&#10;Automatisch generierte Beschreibung">
              <a:extLst>
                <a:ext uri="{FF2B5EF4-FFF2-40B4-BE49-F238E27FC236}">
                  <a16:creationId xmlns:a16="http://schemas.microsoft.com/office/drawing/2014/main" id="{5A73B733-887C-40E7-FB3F-C84FC6F89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0624" y="3986349"/>
              <a:ext cx="1180487" cy="842342"/>
            </a:xfrm>
            <a:prstGeom prst="rect">
              <a:avLst/>
            </a:prstGeom>
          </p:spPr>
        </p:pic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FE2AF5A-7983-2E70-6B59-94F054E27BB4}"/>
              </a:ext>
            </a:extLst>
          </p:cNvPr>
          <p:cNvGrpSpPr/>
          <p:nvPr/>
        </p:nvGrpSpPr>
        <p:grpSpPr>
          <a:xfrm>
            <a:off x="4048125" y="4924529"/>
            <a:ext cx="1733789" cy="1103579"/>
            <a:chOff x="6938602" y="5024442"/>
            <a:chExt cx="1704535" cy="1084959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9EC581C5-658C-AA8E-7E3E-2EC28668F29B}"/>
                </a:ext>
              </a:extLst>
            </p:cNvPr>
            <p:cNvSpPr/>
            <p:nvPr/>
          </p:nvSpPr>
          <p:spPr>
            <a:xfrm>
              <a:off x="6938602" y="5024442"/>
              <a:ext cx="1704535" cy="1084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Grafik 9" descr="Ein Bild, das Gras, Himmel, draußen, Boden enthält.&#10;&#10;Automatisch generierte Beschreibung">
              <a:extLst>
                <a:ext uri="{FF2B5EF4-FFF2-40B4-BE49-F238E27FC236}">
                  <a16:creationId xmlns:a16="http://schemas.microsoft.com/office/drawing/2014/main" id="{C4B3411A-2BF8-28BE-DC55-3A865EE3A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00624" y="5143327"/>
              <a:ext cx="1185525" cy="842400"/>
            </a:xfrm>
            <a:prstGeom prst="rect">
              <a:avLst/>
            </a:prstGeom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957C2EE-20A8-552F-FE05-6216E7535FCE}"/>
              </a:ext>
            </a:extLst>
          </p:cNvPr>
          <p:cNvGrpSpPr/>
          <p:nvPr/>
        </p:nvGrpSpPr>
        <p:grpSpPr>
          <a:xfrm>
            <a:off x="5842309" y="3757837"/>
            <a:ext cx="1733789" cy="1103579"/>
            <a:chOff x="6938602" y="3861225"/>
            <a:chExt cx="1704535" cy="1084959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01F44D06-DBF8-92BF-4854-46E4E05095F5}"/>
                </a:ext>
              </a:extLst>
            </p:cNvPr>
            <p:cNvSpPr/>
            <p:nvPr/>
          </p:nvSpPr>
          <p:spPr>
            <a:xfrm>
              <a:off x="6938602" y="3861225"/>
              <a:ext cx="1704535" cy="1084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Grafik 12" descr="Ein Bild, das Text, draußen, alt, Fabrik enthält.&#10;&#10;Automatisch generierte Beschreibung">
              <a:extLst>
                <a:ext uri="{FF2B5EF4-FFF2-40B4-BE49-F238E27FC236}">
                  <a16:creationId xmlns:a16="http://schemas.microsoft.com/office/drawing/2014/main" id="{F3F55114-D600-780A-F6F3-E86B3C971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0624" y="3986349"/>
              <a:ext cx="1180487" cy="842342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34903C8-8CC0-0254-8E7F-3E57968A3554}"/>
              </a:ext>
            </a:extLst>
          </p:cNvPr>
          <p:cNvGrpSpPr/>
          <p:nvPr/>
        </p:nvGrpSpPr>
        <p:grpSpPr>
          <a:xfrm>
            <a:off x="4045886" y="3760274"/>
            <a:ext cx="1733789" cy="1103579"/>
            <a:chOff x="6938602" y="5024442"/>
            <a:chExt cx="1704535" cy="1084959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3477AE6B-FB1F-B484-F7C7-D722D37FFE86}"/>
                </a:ext>
              </a:extLst>
            </p:cNvPr>
            <p:cNvSpPr/>
            <p:nvPr/>
          </p:nvSpPr>
          <p:spPr>
            <a:xfrm>
              <a:off x="6938602" y="5024442"/>
              <a:ext cx="1704535" cy="1084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Grafik 19" descr="Ein Bild, das Gras, Himmel, draußen, Boden enthält.&#10;&#10;Automatisch generierte Beschreibung">
              <a:extLst>
                <a:ext uri="{FF2B5EF4-FFF2-40B4-BE49-F238E27FC236}">
                  <a16:creationId xmlns:a16="http://schemas.microsoft.com/office/drawing/2014/main" id="{06C61129-69A1-E385-15CD-FF05261E96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00624" y="5143327"/>
              <a:ext cx="1185525" cy="842400"/>
            </a:xfrm>
            <a:prstGeom prst="rect">
              <a:avLst/>
            </a:prstGeom>
          </p:spPr>
        </p:pic>
      </p:grpSp>
      <p:pic>
        <p:nvPicPr>
          <p:cNvPr id="50" name="Grafik 49">
            <a:extLst>
              <a:ext uri="{FF2B5EF4-FFF2-40B4-BE49-F238E27FC236}">
                <a16:creationId xmlns:a16="http://schemas.microsoft.com/office/drawing/2014/main" id="{77C89AAC-A92A-30C0-50B0-2631986AB6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41336">
            <a:off x="7142583" y="2275070"/>
            <a:ext cx="592838" cy="591355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4C99C042-8D11-B690-9EFE-A89E85B485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41336">
            <a:off x="7142583" y="2275070"/>
            <a:ext cx="592838" cy="591355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9D820C02-0337-B59D-9BA8-21D600371C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8059" y="2249305"/>
            <a:ext cx="591355" cy="592838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1E6493A1-0E2A-8937-619A-6BEF1B75D9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8059" y="2249305"/>
            <a:ext cx="591355" cy="592838"/>
          </a:xfrm>
          <a:prstGeom prst="rect">
            <a:avLst/>
          </a:prstGeom>
        </p:spPr>
      </p:pic>
      <p:cxnSp>
        <p:nvCxnSpPr>
          <p:cNvPr id="69" name="Verbinder: gewinkelt 68">
            <a:extLst>
              <a:ext uri="{FF2B5EF4-FFF2-40B4-BE49-F238E27FC236}">
                <a16:creationId xmlns:a16="http://schemas.microsoft.com/office/drawing/2014/main" id="{B7EBB966-1206-6A57-97CD-6B1B78B30014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71280" y="3888233"/>
            <a:ext cx="1375046" cy="640606"/>
          </a:xfrm>
          <a:prstGeom prst="bentConnector3">
            <a:avLst>
              <a:gd name="adj1" fmla="val 99875"/>
            </a:avLst>
          </a:prstGeom>
          <a:ln w="19050">
            <a:solidFill>
              <a:srgbClr val="228A84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Verbinder: gewinkelt 69">
            <a:extLst>
              <a:ext uri="{FF2B5EF4-FFF2-40B4-BE49-F238E27FC236}">
                <a16:creationId xmlns:a16="http://schemas.microsoft.com/office/drawing/2014/main" id="{B5AADCE8-0A57-B0A2-D279-E77D98E455B1}"/>
              </a:ext>
            </a:extLst>
          </p:cNvPr>
          <p:cNvCxnSpPr>
            <a:cxnSpLocks/>
          </p:cNvCxnSpPr>
          <p:nvPr/>
        </p:nvCxnSpPr>
        <p:spPr>
          <a:xfrm rot="5400000">
            <a:off x="7316698" y="3844778"/>
            <a:ext cx="1459218" cy="643347"/>
          </a:xfrm>
          <a:prstGeom prst="bentConnector3">
            <a:avLst>
              <a:gd name="adj1" fmla="val 100262"/>
            </a:avLst>
          </a:prstGeom>
          <a:ln w="19050">
            <a:solidFill>
              <a:srgbClr val="228A84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168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8ED98-695D-9D2C-2CCD-61AC67723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911C5EE-2099-4477-B21C-C5909C7B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669E63-E344-020F-FB97-2261D30A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(Stegmann et al., 2022, 2024)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FA1353-2438-C97D-8070-4C11DC91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de-DE" dirty="0"/>
              <a:t>3/13</a:t>
            </a:r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35FC47F3-D5A2-99E6-AA41-D88396EEB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</p:txBody>
      </p:sp>
      <p:pic>
        <p:nvPicPr>
          <p:cNvPr id="104" name="Grafik 103" descr="Ein Bild, das Text, Screenshot, Onlinewerbung, Website enthält.&#10;&#10;Automatisch generierte Beschreibung">
            <a:extLst>
              <a:ext uri="{FF2B5EF4-FFF2-40B4-BE49-F238E27FC236}">
                <a16:creationId xmlns:a16="http://schemas.microsoft.com/office/drawing/2014/main" id="{BE6C0767-881E-1746-1C20-4D8470AF34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04469" y="968076"/>
            <a:ext cx="742795" cy="3726503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42CD9230-AF02-5BB6-1EAD-CC55F4DAA3BB}"/>
              </a:ext>
            </a:extLst>
          </p:cNvPr>
          <p:cNvSpPr txBox="1"/>
          <p:nvPr/>
        </p:nvSpPr>
        <p:spPr>
          <a:xfrm>
            <a:off x="1403388" y="1419225"/>
            <a:ext cx="3792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1) </a:t>
            </a:r>
            <a:r>
              <a:rPr lang="de-DE" sz="2000" dirty="0" err="1"/>
              <a:t>Using</a:t>
            </a:r>
            <a:r>
              <a:rPr lang="de-DE" sz="2000" dirty="0"/>
              <a:t> </a:t>
            </a:r>
            <a:r>
              <a:rPr lang="de-DE" sz="2000" dirty="0" err="1"/>
              <a:t>contextual</a:t>
            </a:r>
            <a:r>
              <a:rPr lang="de-DE" sz="2000" dirty="0"/>
              <a:t> </a:t>
            </a:r>
            <a:r>
              <a:rPr lang="de-DE" sz="2000" dirty="0" err="1"/>
              <a:t>information</a:t>
            </a:r>
            <a:endParaRPr lang="de-DE" sz="2000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CB8E9919-F99C-0EA5-3FA0-3218F866707B}"/>
              </a:ext>
            </a:extLst>
          </p:cNvPr>
          <p:cNvSpPr txBox="1"/>
          <p:nvPr/>
        </p:nvSpPr>
        <p:spPr>
          <a:xfrm>
            <a:off x="6150690" y="1419225"/>
            <a:ext cx="4345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2) </a:t>
            </a:r>
            <a:r>
              <a:rPr lang="de-DE" sz="2000" dirty="0" err="1"/>
              <a:t>Discriminating</a:t>
            </a:r>
            <a:r>
              <a:rPr lang="de-DE" sz="2000" dirty="0"/>
              <a:t> </a:t>
            </a:r>
            <a:r>
              <a:rPr lang="de-DE" sz="2000" dirty="0" err="1"/>
              <a:t>safety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danger</a:t>
            </a:r>
            <a:endParaRPr lang="de-DE" sz="2000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F2223BA-938C-AB81-2FF5-ED6FD2896E69}"/>
              </a:ext>
            </a:extLst>
          </p:cNvPr>
          <p:cNvGrpSpPr/>
          <p:nvPr/>
        </p:nvGrpSpPr>
        <p:grpSpPr>
          <a:xfrm>
            <a:off x="3326049" y="2042421"/>
            <a:ext cx="1733789" cy="1103579"/>
            <a:chOff x="6938602" y="3861225"/>
            <a:chExt cx="1704535" cy="1084959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29ED73D7-ACCB-2F8B-9767-4F2F314A3D6A}"/>
                </a:ext>
              </a:extLst>
            </p:cNvPr>
            <p:cNvSpPr/>
            <p:nvPr/>
          </p:nvSpPr>
          <p:spPr>
            <a:xfrm>
              <a:off x="6938602" y="3861225"/>
              <a:ext cx="1704535" cy="1084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Grafik 18" descr="Ein Bild, das Text, draußen, alt, Fabrik enthält.&#10;&#10;Automatisch generierte Beschreibung">
              <a:extLst>
                <a:ext uri="{FF2B5EF4-FFF2-40B4-BE49-F238E27FC236}">
                  <a16:creationId xmlns:a16="http://schemas.microsoft.com/office/drawing/2014/main" id="{28E45251-AECE-B3B3-A48C-CD67300F0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0624" y="3986349"/>
              <a:ext cx="1180487" cy="842342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5110ADC1-6436-335F-8DD2-D3BFEAA0954A}"/>
              </a:ext>
            </a:extLst>
          </p:cNvPr>
          <p:cNvGrpSpPr/>
          <p:nvPr/>
        </p:nvGrpSpPr>
        <p:grpSpPr>
          <a:xfrm>
            <a:off x="1412595" y="2042421"/>
            <a:ext cx="1733789" cy="1103579"/>
            <a:chOff x="6938602" y="5024442"/>
            <a:chExt cx="1704535" cy="1084959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9CE60606-0926-212E-422F-51F0A593D855}"/>
                </a:ext>
              </a:extLst>
            </p:cNvPr>
            <p:cNvSpPr/>
            <p:nvPr/>
          </p:nvSpPr>
          <p:spPr>
            <a:xfrm>
              <a:off x="6938602" y="5024442"/>
              <a:ext cx="1704535" cy="1084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fik 24" descr="Ein Bild, das Gras, Himmel, draußen, Boden enthält.&#10;&#10;Automatisch generierte Beschreibung">
              <a:extLst>
                <a:ext uri="{FF2B5EF4-FFF2-40B4-BE49-F238E27FC236}">
                  <a16:creationId xmlns:a16="http://schemas.microsoft.com/office/drawing/2014/main" id="{4C570A8E-D555-DE5E-897B-240335B656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00624" y="5143327"/>
              <a:ext cx="1185525" cy="842400"/>
            </a:xfrm>
            <a:prstGeom prst="rect">
              <a:avLst/>
            </a:prstGeom>
          </p:spPr>
        </p:pic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13E90C94-19FA-57D9-71BC-F05A4F51FD04}"/>
              </a:ext>
            </a:extLst>
          </p:cNvPr>
          <p:cNvGrpSpPr/>
          <p:nvPr/>
        </p:nvGrpSpPr>
        <p:grpSpPr>
          <a:xfrm>
            <a:off x="6589738" y="2040624"/>
            <a:ext cx="1733789" cy="1103579"/>
            <a:chOff x="2478176" y="1963822"/>
            <a:chExt cx="1187721" cy="754109"/>
          </a:xfrm>
          <a:effectLst/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939B7622-4649-67EE-8205-04D25FD6F575}"/>
                </a:ext>
              </a:extLst>
            </p:cNvPr>
            <p:cNvSpPr/>
            <p:nvPr/>
          </p:nvSpPr>
          <p:spPr>
            <a:xfrm>
              <a:off x="2478176" y="1963822"/>
              <a:ext cx="1187721" cy="7541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D74862F0-F0B5-2663-CA6D-8745A5897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141336">
              <a:off x="2869364" y="2110502"/>
              <a:ext cx="405104" cy="405104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89681190-3CF2-3257-6D91-50DAE65DA2B4}"/>
              </a:ext>
            </a:extLst>
          </p:cNvPr>
          <p:cNvGrpSpPr/>
          <p:nvPr/>
        </p:nvGrpSpPr>
        <p:grpSpPr>
          <a:xfrm>
            <a:off x="8476641" y="2017740"/>
            <a:ext cx="1733790" cy="1103580"/>
            <a:chOff x="1001485" y="1957533"/>
            <a:chExt cx="1187721" cy="754109"/>
          </a:xfrm>
          <a:effectLst/>
        </p:grpSpPr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AFFCCF10-639C-B6C9-42A6-E6DDBAB05D79}"/>
                </a:ext>
              </a:extLst>
            </p:cNvPr>
            <p:cNvSpPr/>
            <p:nvPr/>
          </p:nvSpPr>
          <p:spPr>
            <a:xfrm>
              <a:off x="1001485" y="1957533"/>
              <a:ext cx="1187721" cy="7541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FE6C5BEA-2C8D-8C1A-B8D6-C67E4056E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7321" y="2129092"/>
              <a:ext cx="405104" cy="405104"/>
            </a:xfrm>
            <a:prstGeom prst="rect">
              <a:avLst/>
            </a:prstGeom>
          </p:spPr>
        </p:pic>
        <p:sp>
          <p:nvSpPr>
            <p:cNvPr id="42" name="Gewitterblitz 41">
              <a:extLst>
                <a:ext uri="{FF2B5EF4-FFF2-40B4-BE49-F238E27FC236}">
                  <a16:creationId xmlns:a16="http://schemas.microsoft.com/office/drawing/2014/main" id="{AC4A5BDA-BE58-2457-FFD5-859EA9250A0F}"/>
                </a:ext>
              </a:extLst>
            </p:cNvPr>
            <p:cNvSpPr/>
            <p:nvPr/>
          </p:nvSpPr>
          <p:spPr>
            <a:xfrm>
              <a:off x="1610012" y="2069760"/>
              <a:ext cx="238224" cy="231645"/>
            </a:xfrm>
            <a:prstGeom prst="lightningBol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p3d extrusionH="57150" prstMaterial="softEdge">
                <a:bevelT w="25400" h="38100"/>
              </a:sp3d>
            </a:bodyPr>
            <a:lstStyle/>
            <a:p>
              <a:pPr algn="ctr"/>
              <a:endParaRPr lang="en-US" b="1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Inhaltsplatzhalter 1">
            <a:extLst>
              <a:ext uri="{FF2B5EF4-FFF2-40B4-BE49-F238E27FC236}">
                <a16:creationId xmlns:a16="http://schemas.microsoft.com/office/drawing/2014/main" id="{D6996646-37FB-1FED-EF4E-5874806289E4}"/>
              </a:ext>
            </a:extLst>
          </p:cNvPr>
          <p:cNvSpPr txBox="1">
            <a:spLocks/>
          </p:cNvSpPr>
          <p:nvPr/>
        </p:nvSpPr>
        <p:spPr>
          <a:xfrm>
            <a:off x="4312040" y="3418848"/>
            <a:ext cx="1196712" cy="444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 err="1"/>
              <a:t>CTX</a:t>
            </a:r>
            <a:r>
              <a:rPr lang="de-DE" sz="1800" baseline="-25000" dirty="0" err="1"/>
              <a:t>n</a:t>
            </a:r>
            <a:endParaRPr lang="de-DE" sz="1800" dirty="0"/>
          </a:p>
        </p:txBody>
      </p:sp>
      <p:sp>
        <p:nvSpPr>
          <p:cNvPr id="46" name="Inhaltsplatzhalter 1">
            <a:extLst>
              <a:ext uri="{FF2B5EF4-FFF2-40B4-BE49-F238E27FC236}">
                <a16:creationId xmlns:a16="http://schemas.microsoft.com/office/drawing/2014/main" id="{65536DBB-06C0-CC65-FBE6-CF0607BA01A0}"/>
              </a:ext>
            </a:extLst>
          </p:cNvPr>
          <p:cNvSpPr txBox="1">
            <a:spLocks/>
          </p:cNvSpPr>
          <p:nvPr/>
        </p:nvSpPr>
        <p:spPr>
          <a:xfrm>
            <a:off x="6112863" y="3409513"/>
            <a:ext cx="1196712" cy="444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 err="1"/>
              <a:t>CTX</a:t>
            </a:r>
            <a:r>
              <a:rPr lang="de-DE" sz="1800" baseline="-25000" dirty="0" err="1"/>
              <a:t>a</a:t>
            </a:r>
            <a:endParaRPr lang="de-DE" sz="1800" dirty="0"/>
          </a:p>
        </p:txBody>
      </p:sp>
      <p:sp>
        <p:nvSpPr>
          <p:cNvPr id="47" name="Inhaltsplatzhalter 1">
            <a:extLst>
              <a:ext uri="{FF2B5EF4-FFF2-40B4-BE49-F238E27FC236}">
                <a16:creationId xmlns:a16="http://schemas.microsoft.com/office/drawing/2014/main" id="{9D25FD53-4C24-9B51-58A4-F4C7445F8B0C}"/>
              </a:ext>
            </a:extLst>
          </p:cNvPr>
          <p:cNvSpPr txBox="1">
            <a:spLocks/>
          </p:cNvSpPr>
          <p:nvPr/>
        </p:nvSpPr>
        <p:spPr>
          <a:xfrm>
            <a:off x="7279929" y="5291999"/>
            <a:ext cx="1196712" cy="444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/>
              <a:t>CS-</a:t>
            </a:r>
          </a:p>
        </p:txBody>
      </p:sp>
      <p:sp>
        <p:nvSpPr>
          <p:cNvPr id="48" name="Inhaltsplatzhalter 1">
            <a:extLst>
              <a:ext uri="{FF2B5EF4-FFF2-40B4-BE49-F238E27FC236}">
                <a16:creationId xmlns:a16="http://schemas.microsoft.com/office/drawing/2014/main" id="{0ED8C55E-9F5A-7774-0796-CA6026C852F3}"/>
              </a:ext>
            </a:extLst>
          </p:cNvPr>
          <p:cNvSpPr txBox="1">
            <a:spLocks/>
          </p:cNvSpPr>
          <p:nvPr/>
        </p:nvSpPr>
        <p:spPr>
          <a:xfrm>
            <a:off x="7309573" y="4115024"/>
            <a:ext cx="1196712" cy="444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/>
              <a:t>CS+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DEDBA0E-9CE5-7228-D767-2D908649B1A6}"/>
              </a:ext>
            </a:extLst>
          </p:cNvPr>
          <p:cNvGrpSpPr/>
          <p:nvPr/>
        </p:nvGrpSpPr>
        <p:grpSpPr>
          <a:xfrm>
            <a:off x="5842309" y="4924529"/>
            <a:ext cx="1733789" cy="1103579"/>
            <a:chOff x="6938602" y="3861225"/>
            <a:chExt cx="1704535" cy="1084959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3D4AD3A7-1B0E-59F9-236A-C5E4E4B76BAD}"/>
                </a:ext>
              </a:extLst>
            </p:cNvPr>
            <p:cNvSpPr/>
            <p:nvPr/>
          </p:nvSpPr>
          <p:spPr>
            <a:xfrm>
              <a:off x="6938602" y="3861225"/>
              <a:ext cx="1704535" cy="1084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Grafik 6" descr="Ein Bild, das Text, draußen, alt, Fabrik enthält.&#10;&#10;Automatisch generierte Beschreibung">
              <a:extLst>
                <a:ext uri="{FF2B5EF4-FFF2-40B4-BE49-F238E27FC236}">
                  <a16:creationId xmlns:a16="http://schemas.microsoft.com/office/drawing/2014/main" id="{9DA68AB5-86F3-0AA2-1414-07ACE8283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0624" y="3986349"/>
              <a:ext cx="1180487" cy="842342"/>
            </a:xfrm>
            <a:prstGeom prst="rect">
              <a:avLst/>
            </a:prstGeom>
          </p:spPr>
        </p:pic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FF90584-087C-A778-2317-B8D26C9BECD8}"/>
              </a:ext>
            </a:extLst>
          </p:cNvPr>
          <p:cNvGrpSpPr/>
          <p:nvPr/>
        </p:nvGrpSpPr>
        <p:grpSpPr>
          <a:xfrm>
            <a:off x="4048125" y="4924529"/>
            <a:ext cx="1733789" cy="1103579"/>
            <a:chOff x="6938602" y="5024442"/>
            <a:chExt cx="1704535" cy="1084959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8DA27B26-E637-138D-410D-20171F8655B3}"/>
                </a:ext>
              </a:extLst>
            </p:cNvPr>
            <p:cNvSpPr/>
            <p:nvPr/>
          </p:nvSpPr>
          <p:spPr>
            <a:xfrm>
              <a:off x="6938602" y="5024442"/>
              <a:ext cx="1704535" cy="1084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Grafik 9" descr="Ein Bild, das Gras, Himmel, draußen, Boden enthält.&#10;&#10;Automatisch generierte Beschreibung">
              <a:extLst>
                <a:ext uri="{FF2B5EF4-FFF2-40B4-BE49-F238E27FC236}">
                  <a16:creationId xmlns:a16="http://schemas.microsoft.com/office/drawing/2014/main" id="{66159C6F-A97D-B8F5-3F23-8A29B7FC4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00624" y="5143327"/>
              <a:ext cx="1185525" cy="842400"/>
            </a:xfrm>
            <a:prstGeom prst="rect">
              <a:avLst/>
            </a:prstGeom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531E5A2-19F0-A1FF-96AC-D43463DD8616}"/>
              </a:ext>
            </a:extLst>
          </p:cNvPr>
          <p:cNvGrpSpPr/>
          <p:nvPr/>
        </p:nvGrpSpPr>
        <p:grpSpPr>
          <a:xfrm>
            <a:off x="5842309" y="3757837"/>
            <a:ext cx="1733789" cy="1103579"/>
            <a:chOff x="6938602" y="3861225"/>
            <a:chExt cx="1704535" cy="1084959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3F34529-E09B-5F0D-A1E8-B582FF1E87DE}"/>
                </a:ext>
              </a:extLst>
            </p:cNvPr>
            <p:cNvSpPr/>
            <p:nvPr/>
          </p:nvSpPr>
          <p:spPr>
            <a:xfrm>
              <a:off x="6938602" y="3861225"/>
              <a:ext cx="1704535" cy="1084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Grafik 12" descr="Ein Bild, das Text, draußen, alt, Fabrik enthält.&#10;&#10;Automatisch generierte Beschreibung">
              <a:extLst>
                <a:ext uri="{FF2B5EF4-FFF2-40B4-BE49-F238E27FC236}">
                  <a16:creationId xmlns:a16="http://schemas.microsoft.com/office/drawing/2014/main" id="{03B7E56C-C225-3BDC-676E-E3DAFC045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0624" y="3986349"/>
              <a:ext cx="1180487" cy="842342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C9A427D-20D9-01AD-4C05-C26CC01301A8}"/>
              </a:ext>
            </a:extLst>
          </p:cNvPr>
          <p:cNvGrpSpPr/>
          <p:nvPr/>
        </p:nvGrpSpPr>
        <p:grpSpPr>
          <a:xfrm>
            <a:off x="4045886" y="3760274"/>
            <a:ext cx="1733789" cy="1103579"/>
            <a:chOff x="6938602" y="5024442"/>
            <a:chExt cx="1704535" cy="1084959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435405FF-3D6D-F71A-60BA-3ECA6C274B2F}"/>
                </a:ext>
              </a:extLst>
            </p:cNvPr>
            <p:cNvSpPr/>
            <p:nvPr/>
          </p:nvSpPr>
          <p:spPr>
            <a:xfrm>
              <a:off x="6938602" y="5024442"/>
              <a:ext cx="1704535" cy="1084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Grafik 19" descr="Ein Bild, das Gras, Himmel, draußen, Boden enthält.&#10;&#10;Automatisch generierte Beschreibung">
              <a:extLst>
                <a:ext uri="{FF2B5EF4-FFF2-40B4-BE49-F238E27FC236}">
                  <a16:creationId xmlns:a16="http://schemas.microsoft.com/office/drawing/2014/main" id="{8AC1F387-1E0B-969D-63D1-2FC782BCE5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00624" y="5143327"/>
              <a:ext cx="1185525" cy="842400"/>
            </a:xfrm>
            <a:prstGeom prst="rect">
              <a:avLst/>
            </a:prstGeom>
          </p:spPr>
        </p:pic>
      </p:grpSp>
      <p:pic>
        <p:nvPicPr>
          <p:cNvPr id="50" name="Grafik 49">
            <a:extLst>
              <a:ext uri="{FF2B5EF4-FFF2-40B4-BE49-F238E27FC236}">
                <a16:creationId xmlns:a16="http://schemas.microsoft.com/office/drawing/2014/main" id="{DD6C8F00-3566-76A6-9178-4041AA32D7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41336">
            <a:off x="4621158" y="5152823"/>
            <a:ext cx="592838" cy="591355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46F793FC-8BF7-6E1C-A8E9-2E1DA3E455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41336">
            <a:off x="6412781" y="5190186"/>
            <a:ext cx="592838" cy="591355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1CC55782-4A41-3508-9B0A-C643ACCA57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899" y="4012831"/>
            <a:ext cx="591355" cy="592838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0FB32DD4-6423-E166-F95E-819C53E0D7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523" y="4011654"/>
            <a:ext cx="591355" cy="592838"/>
          </a:xfrm>
          <a:prstGeom prst="rect">
            <a:avLst/>
          </a:prstGeom>
        </p:spPr>
      </p:pic>
      <p:cxnSp>
        <p:nvCxnSpPr>
          <p:cNvPr id="69" name="Verbinder: gewinkelt 68">
            <a:extLst>
              <a:ext uri="{FF2B5EF4-FFF2-40B4-BE49-F238E27FC236}">
                <a16:creationId xmlns:a16="http://schemas.microsoft.com/office/drawing/2014/main" id="{7B93F5BD-0466-E535-9858-D4A721C92C35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71280" y="3888233"/>
            <a:ext cx="1375046" cy="640606"/>
          </a:xfrm>
          <a:prstGeom prst="bentConnector3">
            <a:avLst>
              <a:gd name="adj1" fmla="val 99875"/>
            </a:avLst>
          </a:prstGeom>
          <a:ln w="19050">
            <a:solidFill>
              <a:srgbClr val="228A84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Verbinder: gewinkelt 69">
            <a:extLst>
              <a:ext uri="{FF2B5EF4-FFF2-40B4-BE49-F238E27FC236}">
                <a16:creationId xmlns:a16="http://schemas.microsoft.com/office/drawing/2014/main" id="{6FE245D8-1656-1AFF-0072-18780412FFB6}"/>
              </a:ext>
            </a:extLst>
          </p:cNvPr>
          <p:cNvCxnSpPr>
            <a:cxnSpLocks/>
          </p:cNvCxnSpPr>
          <p:nvPr/>
        </p:nvCxnSpPr>
        <p:spPr>
          <a:xfrm rot="5400000">
            <a:off x="7316698" y="3844778"/>
            <a:ext cx="1459218" cy="643347"/>
          </a:xfrm>
          <a:prstGeom prst="bentConnector3">
            <a:avLst>
              <a:gd name="adj1" fmla="val 100262"/>
            </a:avLst>
          </a:prstGeom>
          <a:ln w="19050">
            <a:solidFill>
              <a:srgbClr val="228A84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345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A7752-325D-86FB-B973-D3CB93907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04C1ECE-36C6-E297-6918-7F28C63883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A1A0F2D-B13C-9490-E775-12A7AA3D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(Stegmann et al., 2022, 2024)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AF750E-4D6F-F924-7621-6CAA2E7F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de-DE" dirty="0"/>
              <a:t>4/13</a:t>
            </a:r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33FE3129-0D97-00D5-073C-F2C72071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</p:txBody>
      </p:sp>
      <p:pic>
        <p:nvPicPr>
          <p:cNvPr id="104" name="Grafik 103" descr="Ein Bild, das Text, Screenshot, Onlinewerbung, Website enthält.&#10;&#10;Automatisch generierte Beschreibung">
            <a:extLst>
              <a:ext uri="{FF2B5EF4-FFF2-40B4-BE49-F238E27FC236}">
                <a16:creationId xmlns:a16="http://schemas.microsoft.com/office/drawing/2014/main" id="{48049CAD-5228-3D7E-D91A-182EA11698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04469" y="968076"/>
            <a:ext cx="742795" cy="3726503"/>
          </a:xfrm>
          <a:prstGeom prst="rect">
            <a:avLst/>
          </a:prstGeom>
        </p:spPr>
      </p:pic>
      <p:sp>
        <p:nvSpPr>
          <p:cNvPr id="45" name="Inhaltsplatzhalter 1">
            <a:extLst>
              <a:ext uri="{FF2B5EF4-FFF2-40B4-BE49-F238E27FC236}">
                <a16:creationId xmlns:a16="http://schemas.microsoft.com/office/drawing/2014/main" id="{F557DDE7-240F-ACBC-C204-26FE3D590361}"/>
              </a:ext>
            </a:extLst>
          </p:cNvPr>
          <p:cNvSpPr txBox="1">
            <a:spLocks/>
          </p:cNvSpPr>
          <p:nvPr/>
        </p:nvSpPr>
        <p:spPr>
          <a:xfrm>
            <a:off x="1104354" y="1347598"/>
            <a:ext cx="1196712" cy="444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 err="1"/>
              <a:t>CTX</a:t>
            </a:r>
            <a:r>
              <a:rPr lang="de-DE" sz="1800" baseline="-25000" dirty="0" err="1"/>
              <a:t>n</a:t>
            </a:r>
            <a:endParaRPr lang="de-DE" sz="1800" dirty="0"/>
          </a:p>
        </p:txBody>
      </p:sp>
      <p:sp>
        <p:nvSpPr>
          <p:cNvPr id="46" name="Inhaltsplatzhalter 1">
            <a:extLst>
              <a:ext uri="{FF2B5EF4-FFF2-40B4-BE49-F238E27FC236}">
                <a16:creationId xmlns:a16="http://schemas.microsoft.com/office/drawing/2014/main" id="{4A49E1F5-2E12-403B-A136-451335B72C99}"/>
              </a:ext>
            </a:extLst>
          </p:cNvPr>
          <p:cNvSpPr txBox="1">
            <a:spLocks/>
          </p:cNvSpPr>
          <p:nvPr/>
        </p:nvSpPr>
        <p:spPr>
          <a:xfrm>
            <a:off x="2905177" y="1338263"/>
            <a:ext cx="1196712" cy="444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 err="1"/>
              <a:t>CTX</a:t>
            </a:r>
            <a:r>
              <a:rPr lang="de-DE" sz="1800" baseline="-25000" dirty="0" err="1"/>
              <a:t>a</a:t>
            </a:r>
            <a:endParaRPr lang="de-DE" sz="1800" dirty="0"/>
          </a:p>
        </p:txBody>
      </p:sp>
      <p:sp>
        <p:nvSpPr>
          <p:cNvPr id="47" name="Inhaltsplatzhalter 1">
            <a:extLst>
              <a:ext uri="{FF2B5EF4-FFF2-40B4-BE49-F238E27FC236}">
                <a16:creationId xmlns:a16="http://schemas.microsoft.com/office/drawing/2014/main" id="{880E851B-E55E-6DC8-A0AF-C332BA1070F6}"/>
              </a:ext>
            </a:extLst>
          </p:cNvPr>
          <p:cNvSpPr txBox="1">
            <a:spLocks/>
          </p:cNvSpPr>
          <p:nvPr/>
        </p:nvSpPr>
        <p:spPr>
          <a:xfrm>
            <a:off x="4043668" y="3220749"/>
            <a:ext cx="1196712" cy="444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/>
              <a:t>CS-</a:t>
            </a:r>
          </a:p>
        </p:txBody>
      </p:sp>
      <p:sp>
        <p:nvSpPr>
          <p:cNvPr id="48" name="Inhaltsplatzhalter 1">
            <a:extLst>
              <a:ext uri="{FF2B5EF4-FFF2-40B4-BE49-F238E27FC236}">
                <a16:creationId xmlns:a16="http://schemas.microsoft.com/office/drawing/2014/main" id="{59B3519B-8096-3FDD-45F9-EF41CFA6E512}"/>
              </a:ext>
            </a:extLst>
          </p:cNvPr>
          <p:cNvSpPr txBox="1">
            <a:spLocks/>
          </p:cNvSpPr>
          <p:nvPr/>
        </p:nvSpPr>
        <p:spPr>
          <a:xfrm>
            <a:off x="4073312" y="2043774"/>
            <a:ext cx="1196712" cy="444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34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/>
              <a:t>CS+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E0EB099-B963-F887-20DC-463A62CEC3D4}"/>
              </a:ext>
            </a:extLst>
          </p:cNvPr>
          <p:cNvGrpSpPr/>
          <p:nvPr/>
        </p:nvGrpSpPr>
        <p:grpSpPr>
          <a:xfrm>
            <a:off x="2634623" y="2843754"/>
            <a:ext cx="1733789" cy="1103579"/>
            <a:chOff x="6938602" y="3861225"/>
            <a:chExt cx="1704535" cy="1084959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A4BC4C4-4A5E-1FB0-128E-C5E43A223125}"/>
                </a:ext>
              </a:extLst>
            </p:cNvPr>
            <p:cNvSpPr/>
            <p:nvPr/>
          </p:nvSpPr>
          <p:spPr>
            <a:xfrm>
              <a:off x="6938602" y="3861225"/>
              <a:ext cx="1704535" cy="1084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Grafik 6" descr="Ein Bild, das Text, draußen, alt, Fabrik enthält.&#10;&#10;Automatisch generierte Beschreibung">
              <a:extLst>
                <a:ext uri="{FF2B5EF4-FFF2-40B4-BE49-F238E27FC236}">
                  <a16:creationId xmlns:a16="http://schemas.microsoft.com/office/drawing/2014/main" id="{1DC99490-483B-1EFA-8BF7-BCDC90534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0624" y="3986349"/>
              <a:ext cx="1180487" cy="842342"/>
            </a:xfrm>
            <a:prstGeom prst="rect">
              <a:avLst/>
            </a:prstGeom>
          </p:spPr>
        </p:pic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DDC2226-536B-12DC-6502-702DBAC53076}"/>
              </a:ext>
            </a:extLst>
          </p:cNvPr>
          <p:cNvGrpSpPr/>
          <p:nvPr/>
        </p:nvGrpSpPr>
        <p:grpSpPr>
          <a:xfrm>
            <a:off x="840439" y="2843754"/>
            <a:ext cx="1733789" cy="1103579"/>
            <a:chOff x="6938602" y="5024442"/>
            <a:chExt cx="1704535" cy="1084959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3D463043-9BAF-4696-9493-D437ADE70312}"/>
                </a:ext>
              </a:extLst>
            </p:cNvPr>
            <p:cNvSpPr/>
            <p:nvPr/>
          </p:nvSpPr>
          <p:spPr>
            <a:xfrm>
              <a:off x="6938602" y="5024442"/>
              <a:ext cx="1704535" cy="1084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Grafik 9" descr="Ein Bild, das Gras, Himmel, draußen, Boden enthält.&#10;&#10;Automatisch generierte Beschreibung">
              <a:extLst>
                <a:ext uri="{FF2B5EF4-FFF2-40B4-BE49-F238E27FC236}">
                  <a16:creationId xmlns:a16="http://schemas.microsoft.com/office/drawing/2014/main" id="{C5C3119C-1CE0-F968-AC98-1020A1B62C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00624" y="5143327"/>
              <a:ext cx="1185525" cy="842400"/>
            </a:xfrm>
            <a:prstGeom prst="rect">
              <a:avLst/>
            </a:prstGeom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8024535-0B2A-B86B-DCCE-997527B95232}"/>
              </a:ext>
            </a:extLst>
          </p:cNvPr>
          <p:cNvGrpSpPr/>
          <p:nvPr/>
        </p:nvGrpSpPr>
        <p:grpSpPr>
          <a:xfrm>
            <a:off x="2634623" y="1677062"/>
            <a:ext cx="1733789" cy="1103579"/>
            <a:chOff x="6938602" y="3861225"/>
            <a:chExt cx="1704535" cy="1084959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D9D7281-5D32-473D-9D1D-6706CCC4F867}"/>
                </a:ext>
              </a:extLst>
            </p:cNvPr>
            <p:cNvSpPr/>
            <p:nvPr/>
          </p:nvSpPr>
          <p:spPr>
            <a:xfrm>
              <a:off x="6938602" y="3861225"/>
              <a:ext cx="1704535" cy="1084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Grafik 12" descr="Ein Bild, das Text, draußen, alt, Fabrik enthält.&#10;&#10;Automatisch generierte Beschreibung">
              <a:extLst>
                <a:ext uri="{FF2B5EF4-FFF2-40B4-BE49-F238E27FC236}">
                  <a16:creationId xmlns:a16="http://schemas.microsoft.com/office/drawing/2014/main" id="{46A82C2D-0708-3BE6-8642-07BC355E1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0624" y="3986349"/>
              <a:ext cx="1180487" cy="842342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BD0CC80-74DE-ECED-98E3-1AD21F0B3F60}"/>
              </a:ext>
            </a:extLst>
          </p:cNvPr>
          <p:cNvGrpSpPr/>
          <p:nvPr/>
        </p:nvGrpSpPr>
        <p:grpSpPr>
          <a:xfrm>
            <a:off x="838200" y="1679499"/>
            <a:ext cx="1733789" cy="1103579"/>
            <a:chOff x="6938602" y="5024442"/>
            <a:chExt cx="1704535" cy="1084959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6E0D6130-6E26-E18D-BE84-5DED83840B54}"/>
                </a:ext>
              </a:extLst>
            </p:cNvPr>
            <p:cNvSpPr/>
            <p:nvPr/>
          </p:nvSpPr>
          <p:spPr>
            <a:xfrm>
              <a:off x="6938602" y="5024442"/>
              <a:ext cx="1704535" cy="1084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Grafik 19" descr="Ein Bild, das Gras, Himmel, draußen, Boden enthält.&#10;&#10;Automatisch generierte Beschreibung">
              <a:extLst>
                <a:ext uri="{FF2B5EF4-FFF2-40B4-BE49-F238E27FC236}">
                  <a16:creationId xmlns:a16="http://schemas.microsoft.com/office/drawing/2014/main" id="{530DE82F-BDDC-A1BA-86C0-7D4C24227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00624" y="5143327"/>
              <a:ext cx="1185525" cy="842400"/>
            </a:xfrm>
            <a:prstGeom prst="rect">
              <a:avLst/>
            </a:prstGeom>
          </p:spPr>
        </p:pic>
      </p:grpSp>
      <p:pic>
        <p:nvPicPr>
          <p:cNvPr id="50" name="Grafik 49">
            <a:extLst>
              <a:ext uri="{FF2B5EF4-FFF2-40B4-BE49-F238E27FC236}">
                <a16:creationId xmlns:a16="http://schemas.microsoft.com/office/drawing/2014/main" id="{F8794975-C2C7-DA6F-BBC5-FDA9479AE4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41336">
            <a:off x="1413472" y="3072048"/>
            <a:ext cx="592838" cy="591355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F914B974-72A9-EB54-466B-140CE95524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41336">
            <a:off x="3205095" y="3109411"/>
            <a:ext cx="592838" cy="591355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336AD991-F829-7451-ED06-495EB4A8EC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213" y="1932056"/>
            <a:ext cx="591355" cy="592838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FB9623C1-F256-72EA-EAFB-3A737A8456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837" y="1930879"/>
            <a:ext cx="591355" cy="592838"/>
          </a:xfrm>
          <a:prstGeom prst="rect">
            <a:avLst/>
          </a:prstGeom>
        </p:spPr>
      </p:pic>
      <p:pic>
        <p:nvPicPr>
          <p:cNvPr id="39" name="Grafik 38" descr="Ein Bild, das Reihe, Diagramm, parallel, Screenshot enthält.&#10;&#10;KI-generierte Inhalte können fehlerhaft sein.">
            <a:extLst>
              <a:ext uri="{FF2B5EF4-FFF2-40B4-BE49-F238E27FC236}">
                <a16:creationId xmlns:a16="http://schemas.microsoft.com/office/drawing/2014/main" id="{8F9B5609-851A-3A33-A003-DE4B923A95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343" y="3821536"/>
            <a:ext cx="3240000" cy="2340000"/>
          </a:xfrm>
          <a:prstGeom prst="rect">
            <a:avLst/>
          </a:prstGeom>
        </p:spPr>
      </p:pic>
      <p:pic>
        <p:nvPicPr>
          <p:cNvPr id="54" name="Grafik 53" descr="Ein Bild, das Screenshot, Reihe, Diagramm, Text enthält.&#10;&#10;KI-generierte Inhalte können fehlerhaft sein.">
            <a:extLst>
              <a:ext uri="{FF2B5EF4-FFF2-40B4-BE49-F238E27FC236}">
                <a16:creationId xmlns:a16="http://schemas.microsoft.com/office/drawing/2014/main" id="{FD595E99-11BE-4076-BBE2-4D0FC01466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343" y="1447715"/>
            <a:ext cx="3240000" cy="2340000"/>
          </a:xfrm>
          <a:prstGeom prst="rect">
            <a:avLst/>
          </a:prstGeom>
        </p:spPr>
      </p:pic>
      <p:pic>
        <p:nvPicPr>
          <p:cNvPr id="56" name="Grafik 55" descr="Ein Bild, das Text, Screenshot, Reihe, Diagramm enthält.&#10;&#10;KI-generierte Inhalte können fehlerhaft sein.">
            <a:extLst>
              <a:ext uri="{FF2B5EF4-FFF2-40B4-BE49-F238E27FC236}">
                <a16:creationId xmlns:a16="http://schemas.microsoft.com/office/drawing/2014/main" id="{B0CC87EF-42EC-4665-40FA-C320F054393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571" y="1447715"/>
            <a:ext cx="3240000" cy="2340000"/>
          </a:xfrm>
          <a:prstGeom prst="rect">
            <a:avLst/>
          </a:prstGeom>
        </p:spPr>
      </p:pic>
      <p:pic>
        <p:nvPicPr>
          <p:cNvPr id="58" name="Grafik 57" descr="Ein Bild, das Reihe, Diagramm, Screenshot, parallel enthält.&#10;&#10;KI-generierte Inhalte können fehlerhaft sein.">
            <a:extLst>
              <a:ext uri="{FF2B5EF4-FFF2-40B4-BE49-F238E27FC236}">
                <a16:creationId xmlns:a16="http://schemas.microsoft.com/office/drawing/2014/main" id="{FB115E32-A5A1-DACC-92D7-8370C5E593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343" y="3825012"/>
            <a:ext cx="3240000" cy="2340000"/>
          </a:xfrm>
          <a:prstGeom prst="rect">
            <a:avLst/>
          </a:prstGeom>
        </p:spPr>
      </p:pic>
      <p:sp>
        <p:nvSpPr>
          <p:cNvPr id="60" name="Textfeld 59">
            <a:extLst>
              <a:ext uri="{FF2B5EF4-FFF2-40B4-BE49-F238E27FC236}">
                <a16:creationId xmlns:a16="http://schemas.microsoft.com/office/drawing/2014/main" id="{445D7836-8D65-3A45-BDC5-83AE5AFF8BF9}"/>
              </a:ext>
            </a:extLst>
          </p:cNvPr>
          <p:cNvSpPr txBox="1"/>
          <p:nvPr/>
        </p:nvSpPr>
        <p:spPr>
          <a:xfrm>
            <a:off x="838200" y="4559286"/>
            <a:ext cx="3530212" cy="1015663"/>
          </a:xfrm>
          <a:prstGeom prst="rect">
            <a:avLst/>
          </a:prstGeom>
          <a:solidFill>
            <a:srgbClr val="97867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Additive </a:t>
            </a:r>
            <a:r>
              <a:rPr lang="de-DE" sz="2000" dirty="0" err="1"/>
              <a:t>effects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aversive </a:t>
            </a:r>
            <a:r>
              <a:rPr lang="de-DE" sz="2000" dirty="0" err="1"/>
              <a:t>contexts</a:t>
            </a:r>
            <a:r>
              <a:rPr lang="de-DE" sz="2000" dirty="0"/>
              <a:t> on </a:t>
            </a:r>
            <a:r>
              <a:rPr lang="de-DE" sz="2000" dirty="0" err="1"/>
              <a:t>conditioned</a:t>
            </a:r>
            <a:r>
              <a:rPr lang="de-DE" sz="2000" dirty="0"/>
              <a:t> </a:t>
            </a:r>
            <a:r>
              <a:rPr lang="de-DE" sz="2000" dirty="0" err="1"/>
              <a:t>fear</a:t>
            </a:r>
            <a:r>
              <a:rPr lang="de-DE" sz="2000" dirty="0"/>
              <a:t> </a:t>
            </a:r>
            <a:r>
              <a:rPr lang="de-DE" sz="2000" dirty="0" err="1"/>
              <a:t>responses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991010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88E80-C812-40BD-0DC9-B7EB0B678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6501EE-646F-101B-62BC-56FF1E3F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E47DB86-4756-9148-11DF-8972C3E4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Yannik Stegmann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D377003-6627-6334-2FCD-10E6E28D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de-DE" dirty="0"/>
              <a:t>5/13</a:t>
            </a:r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53E892CF-EFD5-AEDB-235C-B96716BA4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Question</a:t>
            </a:r>
          </a:p>
        </p:txBody>
      </p:sp>
      <p:pic>
        <p:nvPicPr>
          <p:cNvPr id="104" name="Grafik 103" descr="Ein Bild, das Text, Screenshot, Onlinewerbung, Website enthält.&#10;&#10;Automatisch generierte Beschreibung">
            <a:extLst>
              <a:ext uri="{FF2B5EF4-FFF2-40B4-BE49-F238E27FC236}">
                <a16:creationId xmlns:a16="http://schemas.microsoft.com/office/drawing/2014/main" id="{5B34C4E6-8858-035F-ACAD-3F4CE4D958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04469" y="968076"/>
            <a:ext cx="742795" cy="3726503"/>
          </a:xfrm>
          <a:prstGeom prst="rect">
            <a:avLst/>
          </a:prstGeom>
          <a:ln>
            <a:solidFill>
              <a:srgbClr val="97867D"/>
            </a:solidFill>
          </a:ln>
        </p:spPr>
      </p:pic>
      <p:pic>
        <p:nvPicPr>
          <p:cNvPr id="26" name="Grafik 25" descr="Ein Bild, das Schwarzweiß, Nebel, Landschaft, Natur enthält.&#10;&#10;KI-generierte Inhalte können fehlerhaft sein.">
            <a:extLst>
              <a:ext uri="{FF2B5EF4-FFF2-40B4-BE49-F238E27FC236}">
                <a16:creationId xmlns:a16="http://schemas.microsoft.com/office/drawing/2014/main" id="{BDDB7882-C559-9714-C734-D72D627F7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179" y="2040412"/>
            <a:ext cx="3038835" cy="1709345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D7218D04-1BEB-BCE8-4945-352510824BA4}"/>
              </a:ext>
            </a:extLst>
          </p:cNvPr>
          <p:cNvSpPr txBox="1"/>
          <p:nvPr/>
        </p:nvSpPr>
        <p:spPr>
          <a:xfrm>
            <a:off x="1403388" y="1419225"/>
            <a:ext cx="3792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1) </a:t>
            </a:r>
            <a:r>
              <a:rPr lang="de-DE" sz="2000" dirty="0" err="1"/>
              <a:t>Using</a:t>
            </a:r>
            <a:r>
              <a:rPr lang="de-DE" sz="2000" dirty="0"/>
              <a:t> </a:t>
            </a:r>
            <a:r>
              <a:rPr lang="de-DE" sz="2000" dirty="0" err="1"/>
              <a:t>contextual</a:t>
            </a:r>
            <a:r>
              <a:rPr lang="de-DE" sz="2000" dirty="0"/>
              <a:t> </a:t>
            </a:r>
            <a:r>
              <a:rPr lang="de-DE" sz="2000" dirty="0" err="1"/>
              <a:t>information</a:t>
            </a:r>
            <a:endParaRPr lang="de-DE" sz="2000" dirty="0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BD71A0E0-6EF3-8DAD-C6EB-F56CB21983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1989" y="2099573"/>
            <a:ext cx="435991" cy="600425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2643307E-EDF4-F5CA-CC37-29DF22E39B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0772" y="2884375"/>
            <a:ext cx="435991" cy="552465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135DD92F-7511-4713-4321-95C2DC13E8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2628" y="2192967"/>
            <a:ext cx="857250" cy="4572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53FF3237-6BD9-B776-3F0E-A6A82E3E2E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6595" y="2820364"/>
            <a:ext cx="652751" cy="641583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88235635-D4BD-07A8-0EEC-F34507ADB7A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4252" y="2555583"/>
            <a:ext cx="1258497" cy="965430"/>
          </a:xfrm>
          <a:prstGeom prst="rect">
            <a:avLst/>
          </a:prstGeom>
        </p:spPr>
      </p:pic>
      <p:pic>
        <p:nvPicPr>
          <p:cNvPr id="39" name="Grafik 38" descr="Ein Bild, das Säugetier, Puma, Schnauze, Große Katzen enthält.&#10;&#10;KI-generierte Inhalte können fehlerhaft sein.">
            <a:extLst>
              <a:ext uri="{FF2B5EF4-FFF2-40B4-BE49-F238E27FC236}">
                <a16:creationId xmlns:a16="http://schemas.microsoft.com/office/drawing/2014/main" id="{AA5553E4-84A1-9ED3-7A94-FDF1059A0D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3527" y="2749872"/>
            <a:ext cx="654178" cy="737970"/>
          </a:xfrm>
          <a:prstGeom prst="rect">
            <a:avLst/>
          </a:prstGeom>
        </p:spPr>
      </p:pic>
      <p:sp>
        <p:nvSpPr>
          <p:cNvPr id="40" name="Textfeld 39">
            <a:extLst>
              <a:ext uri="{FF2B5EF4-FFF2-40B4-BE49-F238E27FC236}">
                <a16:creationId xmlns:a16="http://schemas.microsoft.com/office/drawing/2014/main" id="{264B143C-01A9-C16F-A893-81BE12BD1BB2}"/>
              </a:ext>
            </a:extLst>
          </p:cNvPr>
          <p:cNvSpPr txBox="1"/>
          <p:nvPr/>
        </p:nvSpPr>
        <p:spPr>
          <a:xfrm>
            <a:off x="6150690" y="1419225"/>
            <a:ext cx="4345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2) </a:t>
            </a:r>
            <a:r>
              <a:rPr lang="de-DE" sz="2000" dirty="0" err="1"/>
              <a:t>Discriminating</a:t>
            </a:r>
            <a:r>
              <a:rPr lang="de-DE" sz="2000" dirty="0"/>
              <a:t> </a:t>
            </a:r>
            <a:r>
              <a:rPr lang="de-DE" sz="2000" dirty="0" err="1"/>
              <a:t>safety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danger</a:t>
            </a:r>
            <a:endParaRPr lang="de-DE" sz="2000" dirty="0"/>
          </a:p>
        </p:txBody>
      </p:sp>
      <p:sp>
        <p:nvSpPr>
          <p:cNvPr id="54" name="Rechtwinkliges Dreieck 53">
            <a:extLst>
              <a:ext uri="{FF2B5EF4-FFF2-40B4-BE49-F238E27FC236}">
                <a16:creationId xmlns:a16="http://schemas.microsoft.com/office/drawing/2014/main" id="{34E4B7D1-5D21-DDDC-35EF-B3B70204EDD5}"/>
              </a:ext>
            </a:extLst>
          </p:cNvPr>
          <p:cNvSpPr/>
          <p:nvPr/>
        </p:nvSpPr>
        <p:spPr>
          <a:xfrm flipH="1">
            <a:off x="6386157" y="3511821"/>
            <a:ext cx="3874924" cy="228411"/>
          </a:xfrm>
          <a:prstGeom prst="rtTriangle">
            <a:avLst/>
          </a:prstGeom>
          <a:gradFill flip="none" rotWithShape="1">
            <a:gsLst>
              <a:gs pos="87000">
                <a:srgbClr val="00B050"/>
              </a:gs>
              <a:gs pos="0">
                <a:srgbClr val="FF00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5C2AB21B-658B-82ED-2B0F-A4A5975B608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4416" y="2059462"/>
            <a:ext cx="1340718" cy="641583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3EC67451-EEF3-59EC-0A33-DD090FA77D5D}"/>
              </a:ext>
            </a:extLst>
          </p:cNvPr>
          <p:cNvSpPr/>
          <p:nvPr/>
        </p:nvSpPr>
        <p:spPr>
          <a:xfrm>
            <a:off x="3041275" y="2860396"/>
            <a:ext cx="216000" cy="21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5C2659F-52EA-4027-2106-717A23AE762D}"/>
              </a:ext>
            </a:extLst>
          </p:cNvPr>
          <p:cNvSpPr/>
          <p:nvPr/>
        </p:nvSpPr>
        <p:spPr>
          <a:xfrm>
            <a:off x="9714415" y="2538153"/>
            <a:ext cx="782134" cy="78213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ECB38BF-53C1-568A-90B6-EC0701E5C8E5}"/>
              </a:ext>
            </a:extLst>
          </p:cNvPr>
          <p:cNvSpPr txBox="1"/>
          <p:nvPr/>
        </p:nvSpPr>
        <p:spPr>
          <a:xfrm>
            <a:off x="2156596" y="3850259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Vigilance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AC8E9DF-8720-FB1F-8011-880DE254E43A}"/>
              </a:ext>
            </a:extLst>
          </p:cNvPr>
          <p:cNvSpPr txBox="1"/>
          <p:nvPr/>
        </p:nvSpPr>
        <p:spPr>
          <a:xfrm>
            <a:off x="7180527" y="3857151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/>
              <a:t>Selective</a:t>
            </a:r>
            <a:r>
              <a:rPr lang="de-DE" sz="2000" dirty="0"/>
              <a:t> </a:t>
            </a:r>
            <a:r>
              <a:rPr lang="de-DE" sz="2000" dirty="0" err="1"/>
              <a:t>attention</a:t>
            </a:r>
            <a:endParaRPr lang="de-DE" sz="20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340F9B5-AAB2-2901-1FE1-1580F1BD829B}"/>
              </a:ext>
            </a:extLst>
          </p:cNvPr>
          <p:cNvSpPr/>
          <p:nvPr/>
        </p:nvSpPr>
        <p:spPr>
          <a:xfrm>
            <a:off x="6229593" y="2303163"/>
            <a:ext cx="4422961" cy="7541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4CE8BFC-29D1-1763-2969-AEEC6C1E61F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00000">
            <a:off x="6369621" y="2468898"/>
            <a:ext cx="405104" cy="40510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DA7BAA3-98EB-848E-4239-B5222FD7AD6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00000">
            <a:off x="9578289" y="2468898"/>
            <a:ext cx="405104" cy="40510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F8BF155-518D-8F06-8784-5F231F454E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00000">
            <a:off x="9043511" y="2468898"/>
            <a:ext cx="405104" cy="405104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D318FE23-A6B2-8576-7CB0-F12F81A98EA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00000">
            <a:off x="10113064" y="2468898"/>
            <a:ext cx="405104" cy="405104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43AFFDBE-98A5-737E-C182-5768FDC511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00000">
            <a:off x="7439177" y="2468898"/>
            <a:ext cx="405104" cy="405104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01522557-1C61-95D8-3E7B-1DAB9519F2F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6904399" y="2468898"/>
            <a:ext cx="405104" cy="405104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4F85295C-F9FB-516E-C992-F39BA90F94D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00000">
            <a:off x="7973955" y="2468898"/>
            <a:ext cx="405104" cy="405104"/>
          </a:xfrm>
          <a:prstGeom prst="rect">
            <a:avLst/>
          </a:prstGeom>
        </p:spPr>
      </p:pic>
      <p:pic>
        <p:nvPicPr>
          <p:cNvPr id="79" name="Grafik 78">
            <a:extLst>
              <a:ext uri="{FF2B5EF4-FFF2-40B4-BE49-F238E27FC236}">
                <a16:creationId xmlns:a16="http://schemas.microsoft.com/office/drawing/2014/main" id="{1CC76339-D767-0E4F-DFE2-1F63AF7E99C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00000">
            <a:off x="8508733" y="2468898"/>
            <a:ext cx="405104" cy="405104"/>
          </a:xfrm>
          <a:prstGeom prst="rect">
            <a:avLst/>
          </a:prstGeom>
        </p:spPr>
      </p:pic>
      <p:sp>
        <p:nvSpPr>
          <p:cNvPr id="81" name="Textfeld 80">
            <a:extLst>
              <a:ext uri="{FF2B5EF4-FFF2-40B4-BE49-F238E27FC236}">
                <a16:creationId xmlns:a16="http://schemas.microsoft.com/office/drawing/2014/main" id="{6641A39D-5863-4BEF-8EF2-1DCB7E12CB3F}"/>
              </a:ext>
            </a:extLst>
          </p:cNvPr>
          <p:cNvSpPr txBox="1"/>
          <p:nvPr/>
        </p:nvSpPr>
        <p:spPr>
          <a:xfrm>
            <a:off x="8478624" y="3318635"/>
            <a:ext cx="537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CS+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5908A7AD-3FE5-5A82-D7D2-4DEA360AE702}"/>
              </a:ext>
            </a:extLst>
          </p:cNvPr>
          <p:cNvSpPr txBox="1"/>
          <p:nvPr/>
        </p:nvSpPr>
        <p:spPr>
          <a:xfrm>
            <a:off x="8503986" y="3096045"/>
            <a:ext cx="48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05391F0C-EEBE-66BE-7D7B-1ABDDF52ABCD}"/>
              </a:ext>
            </a:extLst>
          </p:cNvPr>
          <p:cNvSpPr txBox="1"/>
          <p:nvPr/>
        </p:nvSpPr>
        <p:spPr>
          <a:xfrm>
            <a:off x="6263144" y="3096045"/>
            <a:ext cx="609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-45°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51F59A4B-3A6F-BB61-449A-439EBF8BD373}"/>
              </a:ext>
            </a:extLst>
          </p:cNvPr>
          <p:cNvSpPr txBox="1"/>
          <p:nvPr/>
        </p:nvSpPr>
        <p:spPr>
          <a:xfrm>
            <a:off x="10094403" y="3096045"/>
            <a:ext cx="48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75°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0823A5CE-D0FE-0C90-3D36-99C339F551D6}"/>
              </a:ext>
            </a:extLst>
          </p:cNvPr>
          <p:cNvSpPr txBox="1"/>
          <p:nvPr/>
        </p:nvSpPr>
        <p:spPr>
          <a:xfrm>
            <a:off x="9034126" y="3096045"/>
            <a:ext cx="48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55°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8D1588D6-417D-56B8-41C2-B0F717A29C7D}"/>
              </a:ext>
            </a:extLst>
          </p:cNvPr>
          <p:cNvSpPr txBox="1"/>
          <p:nvPr/>
        </p:nvSpPr>
        <p:spPr>
          <a:xfrm>
            <a:off x="9564266" y="3096045"/>
            <a:ext cx="48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65°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1A342A71-85B5-0C77-F4CB-9FB88B62214B}"/>
              </a:ext>
            </a:extLst>
          </p:cNvPr>
          <p:cNvSpPr txBox="1"/>
          <p:nvPr/>
        </p:nvSpPr>
        <p:spPr>
          <a:xfrm>
            <a:off x="7973846" y="3096045"/>
            <a:ext cx="48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35°</a:t>
            </a: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760D1192-1011-864B-7B9D-567B758E2BCD}"/>
              </a:ext>
            </a:extLst>
          </p:cNvPr>
          <p:cNvSpPr txBox="1"/>
          <p:nvPr/>
        </p:nvSpPr>
        <p:spPr>
          <a:xfrm>
            <a:off x="7443706" y="3096045"/>
            <a:ext cx="48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25°</a:t>
            </a: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85B94A3-7C92-05A8-E514-30C8F61CD08E}"/>
              </a:ext>
            </a:extLst>
          </p:cNvPr>
          <p:cNvSpPr txBox="1"/>
          <p:nvPr/>
        </p:nvSpPr>
        <p:spPr>
          <a:xfrm>
            <a:off x="6913566" y="3096045"/>
            <a:ext cx="48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15°</a:t>
            </a: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6A98B00C-A5A6-6558-CD15-146327F64B95}"/>
              </a:ext>
            </a:extLst>
          </p:cNvPr>
          <p:cNvSpPr/>
          <p:nvPr/>
        </p:nvSpPr>
        <p:spPr>
          <a:xfrm>
            <a:off x="4085873" y="4701471"/>
            <a:ext cx="4000590" cy="1144742"/>
          </a:xfrm>
          <a:prstGeom prst="rect">
            <a:avLst/>
          </a:prstGeom>
          <a:solidFill>
            <a:srgbClr val="9786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</a:rPr>
              <a:t>Competing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attentional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demands</a:t>
            </a:r>
            <a:r>
              <a:rPr lang="de-DE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8BB1E3B-CF03-7A15-9236-016BBA89915D}"/>
              </a:ext>
            </a:extLst>
          </p:cNvPr>
          <p:cNvSpPr txBox="1"/>
          <p:nvPr/>
        </p:nvSpPr>
        <p:spPr>
          <a:xfrm>
            <a:off x="9015710" y="2021863"/>
            <a:ext cx="23465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(</a:t>
            </a:r>
            <a:r>
              <a:rPr lang="de-DE" sz="1200" dirty="0" err="1"/>
              <a:t>McTeague</a:t>
            </a:r>
            <a:r>
              <a:rPr lang="de-DE" sz="1200" dirty="0"/>
              <a:t> et al., 2015)</a:t>
            </a:r>
          </a:p>
        </p:txBody>
      </p:sp>
    </p:spTree>
    <p:extLst>
      <p:ext uri="{BB962C8B-B14F-4D97-AF65-F5344CB8AC3E}">
        <p14:creationId xmlns:p14="http://schemas.microsoft.com/office/powerpoint/2010/main" val="294091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" grpId="0" animBg="1"/>
      <p:bldP spid="10" grpId="0" animBg="1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7EF0AB9-5DAC-78B5-D8D2-817F42511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EB9F-7CF6-4A17-8B68-E302E80195A2}" type="datetime1">
              <a:rPr lang="de-DE" smtClean="0"/>
              <a:pPr/>
              <a:t>21.10.2025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1BBB1D-B42A-8EE6-BE34-A3B8ADF1A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Norcia</a:t>
            </a:r>
            <a:r>
              <a:rPr lang="de-DE" dirty="0"/>
              <a:t> et al., 2015; </a:t>
            </a:r>
            <a:r>
              <a:rPr lang="de-DE" dirty="0" err="1"/>
              <a:t>Miskovic</a:t>
            </a:r>
            <a:r>
              <a:rPr lang="de-DE" dirty="0"/>
              <a:t> et al., 2012)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F419FC-710C-B00F-3159-0E193E82C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6/13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1D4865B-F718-A49D-E4EC-42516084F39F}"/>
              </a:ext>
            </a:extLst>
          </p:cNvPr>
          <p:cNvSpPr txBox="1">
            <a:spLocks/>
          </p:cNvSpPr>
          <p:nvPr/>
        </p:nvSpPr>
        <p:spPr>
          <a:xfrm>
            <a:off x="838200" y="12700"/>
            <a:ext cx="10400666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7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C3432"/>
                </a:solidFill>
              </a:rPr>
              <a:t>Electrocortical Indices of Attention</a:t>
            </a:r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6432C6FC-1943-65EF-B9FD-465D757A8489}"/>
              </a:ext>
            </a:extLst>
          </p:cNvPr>
          <p:cNvSpPr txBox="1">
            <a:spLocks/>
          </p:cNvSpPr>
          <p:nvPr/>
        </p:nvSpPr>
        <p:spPr>
          <a:xfrm>
            <a:off x="838200" y="1428057"/>
            <a:ext cx="10515600" cy="474890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7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1C3432"/>
              </a:buClr>
              <a:buNone/>
            </a:pPr>
            <a:r>
              <a:rPr lang="en-US" sz="2400" dirty="0"/>
              <a:t>Steady-state visual evoked potentials (</a:t>
            </a:r>
            <a:r>
              <a:rPr lang="en-US" sz="2400" dirty="0" err="1"/>
              <a:t>ssVEPs</a:t>
            </a:r>
            <a:r>
              <a:rPr lang="en-US" sz="2400" dirty="0"/>
              <a:t>):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1C3432"/>
              </a:buClr>
            </a:pPr>
            <a:r>
              <a:rPr lang="en-US" sz="2000" dirty="0"/>
              <a:t>The </a:t>
            </a:r>
            <a:r>
              <a:rPr lang="en-US" sz="2000" dirty="0" err="1"/>
              <a:t>ssVEP</a:t>
            </a:r>
            <a:r>
              <a:rPr lang="en-US" sz="2000" dirty="0"/>
              <a:t> amplitude is a direct index of sustained </a:t>
            </a:r>
            <a:r>
              <a:rPr lang="en-US" sz="2000" dirty="0" err="1"/>
              <a:t>visuocortical</a:t>
            </a:r>
            <a:r>
              <a:rPr lang="en-US" sz="2000" dirty="0"/>
              <a:t> activity.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D0A0A8A-C6D0-BD8D-B750-93E1C9D39C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8935" y="2143400"/>
            <a:ext cx="4296060" cy="256047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2D87FEF-1DD2-7D7A-56DD-11E593384DD6}"/>
              </a:ext>
            </a:extLst>
          </p:cNvPr>
          <p:cNvSpPr txBox="1"/>
          <p:nvPr/>
        </p:nvSpPr>
        <p:spPr>
          <a:xfrm>
            <a:off x="4022339" y="4660339"/>
            <a:ext cx="664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Eye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DFB9907-4C8A-CFF2-C2F0-0F19B4FF1F56}"/>
              </a:ext>
            </a:extLst>
          </p:cNvPr>
          <p:cNvSpPr txBox="1"/>
          <p:nvPr/>
        </p:nvSpPr>
        <p:spPr>
          <a:xfrm>
            <a:off x="4326596" y="4660339"/>
            <a:ext cx="1393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Visual </a:t>
            </a:r>
          </a:p>
          <a:p>
            <a:pPr algn="ctr"/>
            <a:r>
              <a:rPr lang="de-DE" sz="1600" dirty="0" err="1"/>
              <a:t>tract</a:t>
            </a:r>
            <a:endParaRPr lang="de-DE" sz="16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341C855-9D99-93B2-78D3-CF43D215E3C4}"/>
              </a:ext>
            </a:extLst>
          </p:cNvPr>
          <p:cNvSpPr txBox="1"/>
          <p:nvPr/>
        </p:nvSpPr>
        <p:spPr>
          <a:xfrm>
            <a:off x="6813520" y="4658634"/>
            <a:ext cx="1164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Visual </a:t>
            </a:r>
            <a:r>
              <a:rPr lang="de-DE" sz="1600" dirty="0" err="1"/>
              <a:t>cortex</a:t>
            </a:r>
            <a:endParaRPr lang="de-DE" sz="16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DD86678-0997-0356-CC2C-FDAF72DB3B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094" y="3330289"/>
            <a:ext cx="2203306" cy="1812218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6A39E1D4-F00D-1854-24A8-9C6361706E44}"/>
              </a:ext>
            </a:extLst>
          </p:cNvPr>
          <p:cNvSpPr/>
          <p:nvPr/>
        </p:nvSpPr>
        <p:spPr>
          <a:xfrm>
            <a:off x="7530028" y="3779626"/>
            <a:ext cx="228767" cy="22876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BB51069-3FC8-F5B6-7DA1-E58BDB68267E}"/>
              </a:ext>
            </a:extLst>
          </p:cNvPr>
          <p:cNvSpPr/>
          <p:nvPr/>
        </p:nvSpPr>
        <p:spPr>
          <a:xfrm>
            <a:off x="7608411" y="3858009"/>
            <a:ext cx="72000" cy="7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6" name="Verbinder: gewinkelt 15">
            <a:extLst>
              <a:ext uri="{FF2B5EF4-FFF2-40B4-BE49-F238E27FC236}">
                <a16:creationId xmlns:a16="http://schemas.microsoft.com/office/drawing/2014/main" id="{9F881E71-B600-20E4-A539-BB4E2F3D90B8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7758795" y="3237929"/>
            <a:ext cx="626961" cy="656081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A487804E-4416-3205-6332-6A80AAC9DBA5}"/>
              </a:ext>
            </a:extLst>
          </p:cNvPr>
          <p:cNvSpPr txBox="1"/>
          <p:nvPr/>
        </p:nvSpPr>
        <p:spPr>
          <a:xfrm>
            <a:off x="7584267" y="3908240"/>
            <a:ext cx="1411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EEG-sensor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4581746-549F-021C-7016-88B75D3917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3604" y="2236975"/>
            <a:ext cx="2975262" cy="111213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9EABEF50-1BC1-A8CF-27DF-62CE7707EC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8196" y="3990424"/>
            <a:ext cx="401565" cy="1535486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5C461215-47BA-14FC-D518-B70336C780BD}"/>
              </a:ext>
            </a:extLst>
          </p:cNvPr>
          <p:cNvSpPr txBox="1"/>
          <p:nvPr/>
        </p:nvSpPr>
        <p:spPr>
          <a:xfrm rot="16200000">
            <a:off x="7472487" y="2270678"/>
            <a:ext cx="1399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cs typeface="Arial" panose="020B0604020202020204" pitchFamily="34" charset="0"/>
              </a:rPr>
              <a:t>Amplitude</a:t>
            </a:r>
            <a:endParaRPr lang="de-DE" sz="1050" dirty="0">
              <a:cs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2EB4600-EFB9-BE43-FF2A-EBE11E76287C}"/>
              </a:ext>
            </a:extLst>
          </p:cNvPr>
          <p:cNvSpPr txBox="1"/>
          <p:nvPr/>
        </p:nvSpPr>
        <p:spPr>
          <a:xfrm>
            <a:off x="9582697" y="3291258"/>
            <a:ext cx="1399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C50425C-7369-972E-E509-96E50CBD7FE6}"/>
              </a:ext>
            </a:extLst>
          </p:cNvPr>
          <p:cNvSpPr txBox="1"/>
          <p:nvPr/>
        </p:nvSpPr>
        <p:spPr>
          <a:xfrm rot="16200000">
            <a:off x="10425692" y="4604120"/>
            <a:ext cx="1399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cs typeface="Arial" panose="020B0604020202020204" pitchFamily="34" charset="0"/>
              </a:rPr>
              <a:t>Amplitude</a:t>
            </a:r>
            <a:endParaRPr lang="de-DE" sz="1050" dirty="0">
              <a:cs typeface="Arial" panose="020B0604020202020204" pitchFamily="34" charset="0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8BDAB02F-794E-4B66-0788-FFD45A6CE2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5171" y="3605847"/>
            <a:ext cx="1622577" cy="2238458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D2DABA4-0002-618C-D32D-FFB828852184}"/>
              </a:ext>
            </a:extLst>
          </p:cNvPr>
          <p:cNvGrpSpPr/>
          <p:nvPr/>
        </p:nvGrpSpPr>
        <p:grpSpPr>
          <a:xfrm>
            <a:off x="1183118" y="1676459"/>
            <a:ext cx="2484667" cy="1602821"/>
            <a:chOff x="1183118" y="1898231"/>
            <a:chExt cx="2484667" cy="1602821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66F39E35-9705-3BB0-3D66-D91D5595A074}"/>
                </a:ext>
              </a:extLst>
            </p:cNvPr>
            <p:cNvGrpSpPr/>
            <p:nvPr/>
          </p:nvGrpSpPr>
          <p:grpSpPr>
            <a:xfrm>
              <a:off x="1453452" y="2811723"/>
              <a:ext cx="726330" cy="256610"/>
              <a:chOff x="6199967" y="3613588"/>
              <a:chExt cx="1664223" cy="220135"/>
            </a:xfrm>
          </p:grpSpPr>
          <p:cxnSp>
            <p:nvCxnSpPr>
              <p:cNvPr id="51" name="Gewinkelter Verbinder 37">
                <a:extLst>
                  <a:ext uri="{FF2B5EF4-FFF2-40B4-BE49-F238E27FC236}">
                    <a16:creationId xmlns:a16="http://schemas.microsoft.com/office/drawing/2014/main" id="{E3C5F326-AF8C-5831-498C-F262CFD09B83}"/>
                  </a:ext>
                </a:extLst>
              </p:cNvPr>
              <p:cNvCxnSpPr/>
              <p:nvPr/>
            </p:nvCxnSpPr>
            <p:spPr bwMode="auto">
              <a:xfrm>
                <a:off x="6346874" y="3613589"/>
                <a:ext cx="241350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Gewinkelter Verbinder 38">
                <a:extLst>
                  <a:ext uri="{FF2B5EF4-FFF2-40B4-BE49-F238E27FC236}">
                    <a16:creationId xmlns:a16="http://schemas.microsoft.com/office/drawing/2014/main" id="{E34AFAB6-DB78-DD62-0644-288979BF5813}"/>
                  </a:ext>
                </a:extLst>
              </p:cNvPr>
              <p:cNvCxnSpPr/>
              <p:nvPr/>
            </p:nvCxnSpPr>
            <p:spPr bwMode="auto">
              <a:xfrm flipV="1">
                <a:off x="6504011" y="3613588"/>
                <a:ext cx="264988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Gewinkelter Verbinder 39">
                <a:extLst>
                  <a:ext uri="{FF2B5EF4-FFF2-40B4-BE49-F238E27FC236}">
                    <a16:creationId xmlns:a16="http://schemas.microsoft.com/office/drawing/2014/main" id="{7396BB1C-F423-6388-EAB8-4DE0C66A7D81}"/>
                  </a:ext>
                </a:extLst>
              </p:cNvPr>
              <p:cNvCxnSpPr/>
              <p:nvPr/>
            </p:nvCxnSpPr>
            <p:spPr bwMode="auto">
              <a:xfrm>
                <a:off x="6661174" y="3613590"/>
                <a:ext cx="241350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Gewinkelter Verbinder 40">
                <a:extLst>
                  <a:ext uri="{FF2B5EF4-FFF2-40B4-BE49-F238E27FC236}">
                    <a16:creationId xmlns:a16="http://schemas.microsoft.com/office/drawing/2014/main" id="{C424F67E-665F-4629-F067-FA7EBF455F27}"/>
                  </a:ext>
                </a:extLst>
              </p:cNvPr>
              <p:cNvCxnSpPr/>
              <p:nvPr/>
            </p:nvCxnSpPr>
            <p:spPr bwMode="auto">
              <a:xfrm flipV="1">
                <a:off x="6818311" y="3613589"/>
                <a:ext cx="264988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Gewinkelter Verbinder 41">
                <a:extLst>
                  <a:ext uri="{FF2B5EF4-FFF2-40B4-BE49-F238E27FC236}">
                    <a16:creationId xmlns:a16="http://schemas.microsoft.com/office/drawing/2014/main" id="{DB25999D-98D4-64AD-7461-DE2EFE5E9C3E}"/>
                  </a:ext>
                </a:extLst>
              </p:cNvPr>
              <p:cNvCxnSpPr/>
              <p:nvPr/>
            </p:nvCxnSpPr>
            <p:spPr bwMode="auto">
              <a:xfrm>
                <a:off x="6984857" y="3613589"/>
                <a:ext cx="241350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Gewinkelter Verbinder 42">
                <a:extLst>
                  <a:ext uri="{FF2B5EF4-FFF2-40B4-BE49-F238E27FC236}">
                    <a16:creationId xmlns:a16="http://schemas.microsoft.com/office/drawing/2014/main" id="{4D675BC3-C2F2-9603-3AB6-86245D2505D9}"/>
                  </a:ext>
                </a:extLst>
              </p:cNvPr>
              <p:cNvCxnSpPr/>
              <p:nvPr/>
            </p:nvCxnSpPr>
            <p:spPr bwMode="auto">
              <a:xfrm flipV="1">
                <a:off x="7141994" y="3613588"/>
                <a:ext cx="264988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Gewinkelter Verbinder 43">
                <a:extLst>
                  <a:ext uri="{FF2B5EF4-FFF2-40B4-BE49-F238E27FC236}">
                    <a16:creationId xmlns:a16="http://schemas.microsoft.com/office/drawing/2014/main" id="{59ACC2F3-DE23-12BC-D485-79B39F487D5E}"/>
                  </a:ext>
                </a:extLst>
              </p:cNvPr>
              <p:cNvCxnSpPr/>
              <p:nvPr/>
            </p:nvCxnSpPr>
            <p:spPr bwMode="auto">
              <a:xfrm>
                <a:off x="7299157" y="3613590"/>
                <a:ext cx="241350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Gewinkelter Verbinder 44">
                <a:extLst>
                  <a:ext uri="{FF2B5EF4-FFF2-40B4-BE49-F238E27FC236}">
                    <a16:creationId xmlns:a16="http://schemas.microsoft.com/office/drawing/2014/main" id="{445AF26D-8A2C-2A6D-7993-163041F20B44}"/>
                  </a:ext>
                </a:extLst>
              </p:cNvPr>
              <p:cNvCxnSpPr/>
              <p:nvPr/>
            </p:nvCxnSpPr>
            <p:spPr bwMode="auto">
              <a:xfrm flipV="1">
                <a:off x="7456294" y="3613589"/>
                <a:ext cx="264988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Gewinkelter Verbinder 45">
                <a:extLst>
                  <a:ext uri="{FF2B5EF4-FFF2-40B4-BE49-F238E27FC236}">
                    <a16:creationId xmlns:a16="http://schemas.microsoft.com/office/drawing/2014/main" id="{E90B67A0-B559-7211-6863-4443B274B3A3}"/>
                  </a:ext>
                </a:extLst>
              </p:cNvPr>
              <p:cNvCxnSpPr/>
              <p:nvPr/>
            </p:nvCxnSpPr>
            <p:spPr bwMode="auto">
              <a:xfrm>
                <a:off x="7622840" y="3613590"/>
                <a:ext cx="241350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Gewinkelter Verbinder 46">
                <a:extLst>
                  <a:ext uri="{FF2B5EF4-FFF2-40B4-BE49-F238E27FC236}">
                    <a16:creationId xmlns:a16="http://schemas.microsoft.com/office/drawing/2014/main" id="{7A9AF0FE-E432-80D8-2847-6C5D36EEC392}"/>
                  </a:ext>
                </a:extLst>
              </p:cNvPr>
              <p:cNvCxnSpPr/>
              <p:nvPr/>
            </p:nvCxnSpPr>
            <p:spPr bwMode="auto">
              <a:xfrm flipV="1">
                <a:off x="6199967" y="3613588"/>
                <a:ext cx="264988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6" name="Gerade Verbindung mit Pfeil 25">
              <a:extLst>
                <a:ext uri="{FF2B5EF4-FFF2-40B4-BE49-F238E27FC236}">
                  <a16:creationId xmlns:a16="http://schemas.microsoft.com/office/drawing/2014/main" id="{58819F82-B573-C7A5-0C4C-30A82631FA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3451" y="2487328"/>
              <a:ext cx="0" cy="7298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B9BBE6DE-36F7-3E11-EC76-DC1371217A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3451" y="3217212"/>
              <a:ext cx="2042532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6910059A-D991-9E2B-5138-8C678BC1E4B9}"/>
                </a:ext>
              </a:extLst>
            </p:cNvPr>
            <p:cNvSpPr txBox="1"/>
            <p:nvPr/>
          </p:nvSpPr>
          <p:spPr>
            <a:xfrm rot="16200000">
              <a:off x="613990" y="2467359"/>
              <a:ext cx="13998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 err="1">
                  <a:cs typeface="Arial" panose="020B0604020202020204" pitchFamily="34" charset="0"/>
                </a:rPr>
                <a:t>Luminence</a:t>
              </a:r>
              <a:endParaRPr lang="de-DE" sz="1050" dirty="0">
                <a:cs typeface="Arial" panose="020B0604020202020204" pitchFamily="34" charset="0"/>
              </a:endParaRP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B845591-80FB-2BF3-2A6B-E662617BEDF7}"/>
                </a:ext>
              </a:extLst>
            </p:cNvPr>
            <p:cNvSpPr txBox="1"/>
            <p:nvPr/>
          </p:nvSpPr>
          <p:spPr>
            <a:xfrm>
              <a:off x="2267919" y="3239442"/>
              <a:ext cx="13998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cs typeface="Arial" panose="020B0604020202020204" pitchFamily="34" charset="0"/>
                </a:rPr>
                <a:t>Time</a:t>
              </a:r>
            </a:p>
          </p:txBody>
        </p: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32BF741C-0FF8-695E-2F5B-030F8B1670AF}"/>
                </a:ext>
              </a:extLst>
            </p:cNvPr>
            <p:cNvGrpSpPr/>
            <p:nvPr/>
          </p:nvGrpSpPr>
          <p:grpSpPr>
            <a:xfrm>
              <a:off x="2141807" y="2811947"/>
              <a:ext cx="726330" cy="256610"/>
              <a:chOff x="6199967" y="3613588"/>
              <a:chExt cx="1664223" cy="220135"/>
            </a:xfrm>
          </p:grpSpPr>
          <p:cxnSp>
            <p:nvCxnSpPr>
              <p:cNvPr id="41" name="Gewinkelter Verbinder 37">
                <a:extLst>
                  <a:ext uri="{FF2B5EF4-FFF2-40B4-BE49-F238E27FC236}">
                    <a16:creationId xmlns:a16="http://schemas.microsoft.com/office/drawing/2014/main" id="{4E04AB90-0746-8693-5ABA-339A7FB326F5}"/>
                  </a:ext>
                </a:extLst>
              </p:cNvPr>
              <p:cNvCxnSpPr/>
              <p:nvPr/>
            </p:nvCxnSpPr>
            <p:spPr bwMode="auto">
              <a:xfrm>
                <a:off x="6346874" y="3613589"/>
                <a:ext cx="241350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Gewinkelter Verbinder 38">
                <a:extLst>
                  <a:ext uri="{FF2B5EF4-FFF2-40B4-BE49-F238E27FC236}">
                    <a16:creationId xmlns:a16="http://schemas.microsoft.com/office/drawing/2014/main" id="{A319F1E8-0D6D-4B7E-3AFA-D52AEAEB8479}"/>
                  </a:ext>
                </a:extLst>
              </p:cNvPr>
              <p:cNvCxnSpPr/>
              <p:nvPr/>
            </p:nvCxnSpPr>
            <p:spPr bwMode="auto">
              <a:xfrm flipV="1">
                <a:off x="6504011" y="3613588"/>
                <a:ext cx="264988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Gewinkelter Verbinder 39">
                <a:extLst>
                  <a:ext uri="{FF2B5EF4-FFF2-40B4-BE49-F238E27FC236}">
                    <a16:creationId xmlns:a16="http://schemas.microsoft.com/office/drawing/2014/main" id="{A461BE45-3515-8856-48A7-4834A7748353}"/>
                  </a:ext>
                </a:extLst>
              </p:cNvPr>
              <p:cNvCxnSpPr/>
              <p:nvPr/>
            </p:nvCxnSpPr>
            <p:spPr bwMode="auto">
              <a:xfrm>
                <a:off x="6661174" y="3613590"/>
                <a:ext cx="241350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Gewinkelter Verbinder 40">
                <a:extLst>
                  <a:ext uri="{FF2B5EF4-FFF2-40B4-BE49-F238E27FC236}">
                    <a16:creationId xmlns:a16="http://schemas.microsoft.com/office/drawing/2014/main" id="{6759E3E0-6973-16F7-F891-EAB824BDB8BB}"/>
                  </a:ext>
                </a:extLst>
              </p:cNvPr>
              <p:cNvCxnSpPr/>
              <p:nvPr/>
            </p:nvCxnSpPr>
            <p:spPr bwMode="auto">
              <a:xfrm flipV="1">
                <a:off x="6818311" y="3613589"/>
                <a:ext cx="264988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Gewinkelter Verbinder 41">
                <a:extLst>
                  <a:ext uri="{FF2B5EF4-FFF2-40B4-BE49-F238E27FC236}">
                    <a16:creationId xmlns:a16="http://schemas.microsoft.com/office/drawing/2014/main" id="{B419BB10-838C-C3A7-2F31-B568007F618E}"/>
                  </a:ext>
                </a:extLst>
              </p:cNvPr>
              <p:cNvCxnSpPr/>
              <p:nvPr/>
            </p:nvCxnSpPr>
            <p:spPr bwMode="auto">
              <a:xfrm>
                <a:off x="6984857" y="3613589"/>
                <a:ext cx="241350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Gewinkelter Verbinder 42">
                <a:extLst>
                  <a:ext uri="{FF2B5EF4-FFF2-40B4-BE49-F238E27FC236}">
                    <a16:creationId xmlns:a16="http://schemas.microsoft.com/office/drawing/2014/main" id="{CB6233F6-1526-16EB-0C1A-665E4CFC2843}"/>
                  </a:ext>
                </a:extLst>
              </p:cNvPr>
              <p:cNvCxnSpPr/>
              <p:nvPr/>
            </p:nvCxnSpPr>
            <p:spPr bwMode="auto">
              <a:xfrm flipV="1">
                <a:off x="7141994" y="3613588"/>
                <a:ext cx="264988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Gewinkelter Verbinder 43">
                <a:extLst>
                  <a:ext uri="{FF2B5EF4-FFF2-40B4-BE49-F238E27FC236}">
                    <a16:creationId xmlns:a16="http://schemas.microsoft.com/office/drawing/2014/main" id="{97F9D340-0E11-60ED-4E57-A68C31C60746}"/>
                  </a:ext>
                </a:extLst>
              </p:cNvPr>
              <p:cNvCxnSpPr/>
              <p:nvPr/>
            </p:nvCxnSpPr>
            <p:spPr bwMode="auto">
              <a:xfrm>
                <a:off x="7299157" y="3613590"/>
                <a:ext cx="241350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Gewinkelter Verbinder 44">
                <a:extLst>
                  <a:ext uri="{FF2B5EF4-FFF2-40B4-BE49-F238E27FC236}">
                    <a16:creationId xmlns:a16="http://schemas.microsoft.com/office/drawing/2014/main" id="{77A3A1BA-E72C-920F-C079-DD862BDE8C27}"/>
                  </a:ext>
                </a:extLst>
              </p:cNvPr>
              <p:cNvCxnSpPr/>
              <p:nvPr/>
            </p:nvCxnSpPr>
            <p:spPr bwMode="auto">
              <a:xfrm flipV="1">
                <a:off x="7456294" y="3613589"/>
                <a:ext cx="264988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Gewinkelter Verbinder 45">
                <a:extLst>
                  <a:ext uri="{FF2B5EF4-FFF2-40B4-BE49-F238E27FC236}">
                    <a16:creationId xmlns:a16="http://schemas.microsoft.com/office/drawing/2014/main" id="{3E0401AD-22D5-D00E-E04C-C9F14A3841E4}"/>
                  </a:ext>
                </a:extLst>
              </p:cNvPr>
              <p:cNvCxnSpPr/>
              <p:nvPr/>
            </p:nvCxnSpPr>
            <p:spPr bwMode="auto">
              <a:xfrm>
                <a:off x="7622840" y="3613590"/>
                <a:ext cx="241350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Gewinkelter Verbinder 46">
                <a:extLst>
                  <a:ext uri="{FF2B5EF4-FFF2-40B4-BE49-F238E27FC236}">
                    <a16:creationId xmlns:a16="http://schemas.microsoft.com/office/drawing/2014/main" id="{FCC001FF-B303-EF07-CB86-B2F5A2A676EE}"/>
                  </a:ext>
                </a:extLst>
              </p:cNvPr>
              <p:cNvCxnSpPr/>
              <p:nvPr/>
            </p:nvCxnSpPr>
            <p:spPr bwMode="auto">
              <a:xfrm flipV="1">
                <a:off x="6199967" y="3613588"/>
                <a:ext cx="264988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6425D5F1-5F79-97FB-A167-BFC508F095B6}"/>
                </a:ext>
              </a:extLst>
            </p:cNvPr>
            <p:cNvGrpSpPr/>
            <p:nvPr/>
          </p:nvGrpSpPr>
          <p:grpSpPr>
            <a:xfrm>
              <a:off x="2812654" y="2808483"/>
              <a:ext cx="663960" cy="256610"/>
              <a:chOff x="6199967" y="3613588"/>
              <a:chExt cx="1521315" cy="220135"/>
            </a:xfrm>
          </p:grpSpPr>
          <p:cxnSp>
            <p:nvCxnSpPr>
              <p:cNvPr id="32" name="Gewinkelter Verbinder 37">
                <a:extLst>
                  <a:ext uri="{FF2B5EF4-FFF2-40B4-BE49-F238E27FC236}">
                    <a16:creationId xmlns:a16="http://schemas.microsoft.com/office/drawing/2014/main" id="{5167FF3A-0A06-CF4A-5053-6A6B2151D157}"/>
                  </a:ext>
                </a:extLst>
              </p:cNvPr>
              <p:cNvCxnSpPr/>
              <p:nvPr/>
            </p:nvCxnSpPr>
            <p:spPr bwMode="auto">
              <a:xfrm>
                <a:off x="6346874" y="3613589"/>
                <a:ext cx="241350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Gewinkelter Verbinder 38">
                <a:extLst>
                  <a:ext uri="{FF2B5EF4-FFF2-40B4-BE49-F238E27FC236}">
                    <a16:creationId xmlns:a16="http://schemas.microsoft.com/office/drawing/2014/main" id="{CE12BC91-A045-CCDA-252E-FCC71C2DF2DC}"/>
                  </a:ext>
                </a:extLst>
              </p:cNvPr>
              <p:cNvCxnSpPr/>
              <p:nvPr/>
            </p:nvCxnSpPr>
            <p:spPr bwMode="auto">
              <a:xfrm flipV="1">
                <a:off x="6504011" y="3613588"/>
                <a:ext cx="264988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Gewinkelter Verbinder 39">
                <a:extLst>
                  <a:ext uri="{FF2B5EF4-FFF2-40B4-BE49-F238E27FC236}">
                    <a16:creationId xmlns:a16="http://schemas.microsoft.com/office/drawing/2014/main" id="{1EF84E89-FA66-8282-A240-CCA4F1BED0A0}"/>
                  </a:ext>
                </a:extLst>
              </p:cNvPr>
              <p:cNvCxnSpPr/>
              <p:nvPr/>
            </p:nvCxnSpPr>
            <p:spPr bwMode="auto">
              <a:xfrm>
                <a:off x="6661174" y="3613590"/>
                <a:ext cx="241350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Gewinkelter Verbinder 40">
                <a:extLst>
                  <a:ext uri="{FF2B5EF4-FFF2-40B4-BE49-F238E27FC236}">
                    <a16:creationId xmlns:a16="http://schemas.microsoft.com/office/drawing/2014/main" id="{B499A05D-1E3D-7B4E-EC40-61E8600BF77E}"/>
                  </a:ext>
                </a:extLst>
              </p:cNvPr>
              <p:cNvCxnSpPr/>
              <p:nvPr/>
            </p:nvCxnSpPr>
            <p:spPr bwMode="auto">
              <a:xfrm flipV="1">
                <a:off x="6818311" y="3613589"/>
                <a:ext cx="264988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Gewinkelter Verbinder 41">
                <a:extLst>
                  <a:ext uri="{FF2B5EF4-FFF2-40B4-BE49-F238E27FC236}">
                    <a16:creationId xmlns:a16="http://schemas.microsoft.com/office/drawing/2014/main" id="{6FD7EFE3-7CF9-4878-305C-51FE3C443269}"/>
                  </a:ext>
                </a:extLst>
              </p:cNvPr>
              <p:cNvCxnSpPr/>
              <p:nvPr/>
            </p:nvCxnSpPr>
            <p:spPr bwMode="auto">
              <a:xfrm>
                <a:off x="6984857" y="3613589"/>
                <a:ext cx="241350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Gewinkelter Verbinder 42">
                <a:extLst>
                  <a:ext uri="{FF2B5EF4-FFF2-40B4-BE49-F238E27FC236}">
                    <a16:creationId xmlns:a16="http://schemas.microsoft.com/office/drawing/2014/main" id="{4B0D6896-411C-0A32-D84B-D4DC228AB20C}"/>
                  </a:ext>
                </a:extLst>
              </p:cNvPr>
              <p:cNvCxnSpPr/>
              <p:nvPr/>
            </p:nvCxnSpPr>
            <p:spPr bwMode="auto">
              <a:xfrm flipV="1">
                <a:off x="7141994" y="3613588"/>
                <a:ext cx="264988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Gewinkelter Verbinder 43">
                <a:extLst>
                  <a:ext uri="{FF2B5EF4-FFF2-40B4-BE49-F238E27FC236}">
                    <a16:creationId xmlns:a16="http://schemas.microsoft.com/office/drawing/2014/main" id="{74787B0D-72FB-261F-FC05-D19E203D650A}"/>
                  </a:ext>
                </a:extLst>
              </p:cNvPr>
              <p:cNvCxnSpPr/>
              <p:nvPr/>
            </p:nvCxnSpPr>
            <p:spPr bwMode="auto">
              <a:xfrm>
                <a:off x="7299157" y="3613590"/>
                <a:ext cx="241350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Gewinkelter Verbinder 44">
                <a:extLst>
                  <a:ext uri="{FF2B5EF4-FFF2-40B4-BE49-F238E27FC236}">
                    <a16:creationId xmlns:a16="http://schemas.microsoft.com/office/drawing/2014/main" id="{B6792537-4862-41C1-8E3E-08A3729B4436}"/>
                  </a:ext>
                </a:extLst>
              </p:cNvPr>
              <p:cNvCxnSpPr/>
              <p:nvPr/>
            </p:nvCxnSpPr>
            <p:spPr bwMode="auto">
              <a:xfrm flipV="1">
                <a:off x="7456294" y="3613589"/>
                <a:ext cx="264988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Gewinkelter Verbinder 46">
                <a:extLst>
                  <a:ext uri="{FF2B5EF4-FFF2-40B4-BE49-F238E27FC236}">
                    <a16:creationId xmlns:a16="http://schemas.microsoft.com/office/drawing/2014/main" id="{87F1B247-A390-253F-181B-ECA1209FE710}"/>
                  </a:ext>
                </a:extLst>
              </p:cNvPr>
              <p:cNvCxnSpPr/>
              <p:nvPr/>
            </p:nvCxnSpPr>
            <p:spPr bwMode="auto">
              <a:xfrm flipV="1">
                <a:off x="6199967" y="3613588"/>
                <a:ext cx="264988" cy="22013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40959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99AD11-13DD-4701-BC10-30E83FAA7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D546-46AC-45DF-B0C1-317728130939}" type="datetime1">
              <a:rPr lang="de-DE" smtClean="0"/>
              <a:t>21.10.2025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1814B4-391D-4A94-8D1F-D1EBBFFF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Yannik Stegmann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3C1B9B-D6CD-467F-899D-0C03BDB9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7/13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6F16C8-24CB-4035-AD7D-E0E800F4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Methods</a:t>
            </a:r>
            <a:endParaRPr lang="en-US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6017393-E0DA-185E-B06D-EECC60CA7C74}"/>
              </a:ext>
            </a:extLst>
          </p:cNvPr>
          <p:cNvGrpSpPr/>
          <p:nvPr/>
        </p:nvGrpSpPr>
        <p:grpSpPr>
          <a:xfrm>
            <a:off x="1149397" y="1867736"/>
            <a:ext cx="1187721" cy="754109"/>
            <a:chOff x="991960" y="1957533"/>
            <a:chExt cx="1187721" cy="754109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86A34E16-D9B0-C60E-4DD1-0722157CF3FE}"/>
                </a:ext>
              </a:extLst>
            </p:cNvPr>
            <p:cNvSpPr/>
            <p:nvPr/>
          </p:nvSpPr>
          <p:spPr>
            <a:xfrm>
              <a:off x="991960" y="1957533"/>
              <a:ext cx="1187721" cy="7541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81EEA2B-0313-8794-E1E3-4E9D30132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1500000">
              <a:off x="1377796" y="2129092"/>
              <a:ext cx="405104" cy="405104"/>
            </a:xfrm>
            <a:prstGeom prst="rect">
              <a:avLst/>
            </a:prstGeom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F313578-881D-02F5-BD68-EAB84FFE2BCB}"/>
              </a:ext>
            </a:extLst>
          </p:cNvPr>
          <p:cNvGrpSpPr/>
          <p:nvPr/>
        </p:nvGrpSpPr>
        <p:grpSpPr>
          <a:xfrm>
            <a:off x="8741497" y="1867736"/>
            <a:ext cx="1187721" cy="754109"/>
            <a:chOff x="10757641" y="1951645"/>
            <a:chExt cx="1187721" cy="754109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E7802F3-B8D2-A49C-503F-15EF5CA951DA}"/>
                </a:ext>
              </a:extLst>
            </p:cNvPr>
            <p:cNvSpPr/>
            <p:nvPr/>
          </p:nvSpPr>
          <p:spPr>
            <a:xfrm>
              <a:off x="10757641" y="1951645"/>
              <a:ext cx="1187721" cy="7541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18215E22-02D5-8598-92CE-BB845FC16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700000">
              <a:off x="11148829" y="2136425"/>
              <a:ext cx="405104" cy="405104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2479899-45A6-9347-122A-11BB7DE26BF7}"/>
              </a:ext>
            </a:extLst>
          </p:cNvPr>
          <p:cNvGrpSpPr/>
          <p:nvPr/>
        </p:nvGrpSpPr>
        <p:grpSpPr>
          <a:xfrm>
            <a:off x="7476147" y="1867736"/>
            <a:ext cx="1187721" cy="754109"/>
            <a:chOff x="10757641" y="1951645"/>
            <a:chExt cx="1187721" cy="754109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AE97DB9-E921-DFBB-4EFC-F1DC3C641540}"/>
                </a:ext>
              </a:extLst>
            </p:cNvPr>
            <p:cNvSpPr/>
            <p:nvPr/>
          </p:nvSpPr>
          <p:spPr>
            <a:xfrm>
              <a:off x="10757641" y="1951645"/>
              <a:ext cx="1187721" cy="7541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CE38464-4039-AA94-5F4D-AE3471D1A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100000">
              <a:off x="11148829" y="2136425"/>
              <a:ext cx="405104" cy="405104"/>
            </a:xfrm>
            <a:prstGeom prst="rect">
              <a:avLst/>
            </a:prstGeom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F1CCAB0-F926-99BD-9677-451E3F085C28}"/>
              </a:ext>
            </a:extLst>
          </p:cNvPr>
          <p:cNvGrpSpPr/>
          <p:nvPr/>
        </p:nvGrpSpPr>
        <p:grpSpPr>
          <a:xfrm>
            <a:off x="10006846" y="1864792"/>
            <a:ext cx="1187721" cy="754109"/>
            <a:chOff x="10757641" y="1951645"/>
            <a:chExt cx="1187721" cy="754109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104C1E0F-9228-6BB7-0E8B-9A02B8B80155}"/>
                </a:ext>
              </a:extLst>
            </p:cNvPr>
            <p:cNvSpPr/>
            <p:nvPr/>
          </p:nvSpPr>
          <p:spPr>
            <a:xfrm>
              <a:off x="10757641" y="1951645"/>
              <a:ext cx="1187721" cy="7541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1C3A77D3-CFAD-0BFC-7D9A-FDDC658AA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300000">
              <a:off x="11148829" y="2136425"/>
              <a:ext cx="405104" cy="405104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916DB5D-D93E-69F0-D963-B2881F5090E6}"/>
              </a:ext>
            </a:extLst>
          </p:cNvPr>
          <p:cNvGrpSpPr/>
          <p:nvPr/>
        </p:nvGrpSpPr>
        <p:grpSpPr>
          <a:xfrm>
            <a:off x="3680097" y="1867736"/>
            <a:ext cx="1187721" cy="754109"/>
            <a:chOff x="10757641" y="1951645"/>
            <a:chExt cx="1187721" cy="754109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F4F3FD6E-2894-6027-229D-85E5A1F6ED4A}"/>
                </a:ext>
              </a:extLst>
            </p:cNvPr>
            <p:cNvSpPr/>
            <p:nvPr/>
          </p:nvSpPr>
          <p:spPr>
            <a:xfrm>
              <a:off x="10757641" y="1951645"/>
              <a:ext cx="1187721" cy="7541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2187EF8B-BB7F-7167-D92C-C07D54DC8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300000">
              <a:off x="11148829" y="2136425"/>
              <a:ext cx="405104" cy="405104"/>
            </a:xfrm>
            <a:prstGeom prst="rect">
              <a:avLst/>
            </a:prstGeom>
          </p:spPr>
        </p:pic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B5A792B-0C09-78C4-A63D-660E42C6F805}"/>
              </a:ext>
            </a:extLst>
          </p:cNvPr>
          <p:cNvGrpSpPr/>
          <p:nvPr/>
        </p:nvGrpSpPr>
        <p:grpSpPr>
          <a:xfrm>
            <a:off x="2414747" y="1867736"/>
            <a:ext cx="1187721" cy="754109"/>
            <a:chOff x="10757641" y="1951645"/>
            <a:chExt cx="1187721" cy="754109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B901D461-D6D4-25EB-7808-70085493A02B}"/>
                </a:ext>
              </a:extLst>
            </p:cNvPr>
            <p:cNvSpPr/>
            <p:nvPr/>
          </p:nvSpPr>
          <p:spPr>
            <a:xfrm>
              <a:off x="10757641" y="1951645"/>
              <a:ext cx="1187721" cy="7541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6B63618D-F765-8830-04AD-C1FF0C260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00000">
              <a:off x="11148829" y="2136425"/>
              <a:ext cx="405104" cy="405104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73571D1-3986-8A05-912D-FCD1BECAC45B}"/>
              </a:ext>
            </a:extLst>
          </p:cNvPr>
          <p:cNvGrpSpPr/>
          <p:nvPr/>
        </p:nvGrpSpPr>
        <p:grpSpPr>
          <a:xfrm>
            <a:off x="4945447" y="1867736"/>
            <a:ext cx="1187721" cy="754109"/>
            <a:chOff x="10757641" y="1951645"/>
            <a:chExt cx="1187721" cy="754109"/>
          </a:xfrm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10E4AD00-FDF2-B169-E6C9-78D7A4A23C24}"/>
                </a:ext>
              </a:extLst>
            </p:cNvPr>
            <p:cNvSpPr/>
            <p:nvPr/>
          </p:nvSpPr>
          <p:spPr>
            <a:xfrm>
              <a:off x="10757641" y="1951645"/>
              <a:ext cx="1187721" cy="7541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56E28818-3270-E7C7-4ADE-87B5558D1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900000">
              <a:off x="11148829" y="2136425"/>
              <a:ext cx="405104" cy="405104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74DE99C0-319A-7C02-1E5F-00E3560FAA24}"/>
              </a:ext>
            </a:extLst>
          </p:cNvPr>
          <p:cNvGrpSpPr/>
          <p:nvPr/>
        </p:nvGrpSpPr>
        <p:grpSpPr>
          <a:xfrm>
            <a:off x="6210797" y="1867736"/>
            <a:ext cx="1187721" cy="754109"/>
            <a:chOff x="10757641" y="1951645"/>
            <a:chExt cx="1187721" cy="754109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1DB4A171-6E35-A706-0A43-541D70DE9D28}"/>
                </a:ext>
              </a:extLst>
            </p:cNvPr>
            <p:cNvSpPr/>
            <p:nvPr/>
          </p:nvSpPr>
          <p:spPr>
            <a:xfrm>
              <a:off x="10757641" y="1951645"/>
              <a:ext cx="1187721" cy="7541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5BC1F52B-81A8-748C-FFD9-38D01293E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500000">
              <a:off x="11148829" y="2136425"/>
              <a:ext cx="405104" cy="405104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7DCCC9D2-51DC-E552-EF4D-32F3FCD93E60}"/>
              </a:ext>
            </a:extLst>
          </p:cNvPr>
          <p:cNvSpPr txBox="1"/>
          <p:nvPr/>
        </p:nvSpPr>
        <p:spPr>
          <a:xfrm>
            <a:off x="6536114" y="1579841"/>
            <a:ext cx="537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CS+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94DA73C-A680-32BD-8D98-C244D15AD819}"/>
              </a:ext>
            </a:extLst>
          </p:cNvPr>
          <p:cNvSpPr txBox="1"/>
          <p:nvPr/>
        </p:nvSpPr>
        <p:spPr>
          <a:xfrm>
            <a:off x="6559825" y="2673378"/>
            <a:ext cx="48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E3B84D09-E8BD-5E3E-6484-098B00A20F49}"/>
              </a:ext>
            </a:extLst>
          </p:cNvPr>
          <p:cNvSpPr txBox="1"/>
          <p:nvPr/>
        </p:nvSpPr>
        <p:spPr>
          <a:xfrm>
            <a:off x="1426634" y="2673378"/>
            <a:ext cx="609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-45°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3D7599D3-C938-8DA9-416B-C4CF43640A6A}"/>
              </a:ext>
            </a:extLst>
          </p:cNvPr>
          <p:cNvSpPr txBox="1"/>
          <p:nvPr/>
        </p:nvSpPr>
        <p:spPr>
          <a:xfrm>
            <a:off x="10359709" y="2673378"/>
            <a:ext cx="48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75°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77D3408-D8B4-DFFD-EFC4-C47864FEBFCD}"/>
              </a:ext>
            </a:extLst>
          </p:cNvPr>
          <p:cNvSpPr txBox="1"/>
          <p:nvPr/>
        </p:nvSpPr>
        <p:spPr>
          <a:xfrm>
            <a:off x="7826454" y="2673378"/>
            <a:ext cx="48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55°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69A052DD-8AAD-76A0-D940-C1C5FB03A0E9}"/>
              </a:ext>
            </a:extLst>
          </p:cNvPr>
          <p:cNvSpPr txBox="1"/>
          <p:nvPr/>
        </p:nvSpPr>
        <p:spPr>
          <a:xfrm>
            <a:off x="9093083" y="2673378"/>
            <a:ext cx="48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65°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7CCA83A8-6DF0-C685-1EEF-51A938817DC3}"/>
              </a:ext>
            </a:extLst>
          </p:cNvPr>
          <p:cNvSpPr txBox="1"/>
          <p:nvPr/>
        </p:nvSpPr>
        <p:spPr>
          <a:xfrm>
            <a:off x="5293196" y="2673378"/>
            <a:ext cx="48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35°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D6FB95B3-A9A0-2932-DA50-94102CEB167C}"/>
              </a:ext>
            </a:extLst>
          </p:cNvPr>
          <p:cNvSpPr txBox="1"/>
          <p:nvPr/>
        </p:nvSpPr>
        <p:spPr>
          <a:xfrm>
            <a:off x="4026567" y="2673378"/>
            <a:ext cx="48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25°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10D86CB3-9AEF-5489-1BAF-AEA4943C372E}"/>
              </a:ext>
            </a:extLst>
          </p:cNvPr>
          <p:cNvSpPr txBox="1"/>
          <p:nvPr/>
        </p:nvSpPr>
        <p:spPr>
          <a:xfrm>
            <a:off x="2759938" y="2673378"/>
            <a:ext cx="48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15°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1318A3D9-FA1D-B450-C406-0D43BE4DCD51}"/>
              </a:ext>
            </a:extLst>
          </p:cNvPr>
          <p:cNvSpPr/>
          <p:nvPr/>
        </p:nvSpPr>
        <p:spPr>
          <a:xfrm>
            <a:off x="1131030" y="3372637"/>
            <a:ext cx="1187721" cy="7541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1B08ADA9-62A6-80A2-BED0-1FDD1D5E6E98}"/>
              </a:ext>
            </a:extLst>
          </p:cNvPr>
          <p:cNvSpPr/>
          <p:nvPr/>
        </p:nvSpPr>
        <p:spPr>
          <a:xfrm>
            <a:off x="1131030" y="4212444"/>
            <a:ext cx="1187721" cy="7541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D689298-5F94-A2FC-157A-4312A38BDF8E}"/>
              </a:ext>
            </a:extLst>
          </p:cNvPr>
          <p:cNvSpPr txBox="1"/>
          <p:nvPr/>
        </p:nvSpPr>
        <p:spPr>
          <a:xfrm rot="16200000">
            <a:off x="200073" y="3509482"/>
            <a:ext cx="118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6x </a:t>
            </a:r>
          </a:p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Aversive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34B3969D-C92C-5EC5-AEC5-5B36B98907C4}"/>
              </a:ext>
            </a:extLst>
          </p:cNvPr>
          <p:cNvSpPr txBox="1"/>
          <p:nvPr/>
        </p:nvSpPr>
        <p:spPr>
          <a:xfrm rot="16200000">
            <a:off x="200074" y="4338114"/>
            <a:ext cx="118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6x </a:t>
            </a:r>
          </a:p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Neutral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579DE7E6-F405-092C-924B-5B15DBD2713D}"/>
              </a:ext>
            </a:extLst>
          </p:cNvPr>
          <p:cNvSpPr txBox="1"/>
          <p:nvPr/>
        </p:nvSpPr>
        <p:spPr>
          <a:xfrm>
            <a:off x="6541457" y="5002116"/>
            <a:ext cx="48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BA31DDA4-F248-B31F-59F1-80512D840EAF}"/>
              </a:ext>
            </a:extLst>
          </p:cNvPr>
          <p:cNvSpPr txBox="1"/>
          <p:nvPr/>
        </p:nvSpPr>
        <p:spPr>
          <a:xfrm>
            <a:off x="1409332" y="5002116"/>
            <a:ext cx="602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-45°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5998E6BE-FF93-39BB-6867-8A8F14998103}"/>
              </a:ext>
            </a:extLst>
          </p:cNvPr>
          <p:cNvSpPr txBox="1"/>
          <p:nvPr/>
        </p:nvSpPr>
        <p:spPr>
          <a:xfrm>
            <a:off x="10341341" y="5002116"/>
            <a:ext cx="48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75°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C2CC0035-26B9-C2EB-C61D-64E76A6ED780}"/>
              </a:ext>
            </a:extLst>
          </p:cNvPr>
          <p:cNvSpPr txBox="1"/>
          <p:nvPr/>
        </p:nvSpPr>
        <p:spPr>
          <a:xfrm>
            <a:off x="7808086" y="5002116"/>
            <a:ext cx="48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55°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98D1C367-A403-685B-BBE0-782DB161CC05}"/>
              </a:ext>
            </a:extLst>
          </p:cNvPr>
          <p:cNvSpPr txBox="1"/>
          <p:nvPr/>
        </p:nvSpPr>
        <p:spPr>
          <a:xfrm>
            <a:off x="9074715" y="5002116"/>
            <a:ext cx="48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65°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3EBA5927-D7CB-0A52-54D9-00DCE1F6652C}"/>
              </a:ext>
            </a:extLst>
          </p:cNvPr>
          <p:cNvSpPr txBox="1"/>
          <p:nvPr/>
        </p:nvSpPr>
        <p:spPr>
          <a:xfrm>
            <a:off x="5274828" y="5002116"/>
            <a:ext cx="48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35°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0651412D-FBCC-03BF-BF6B-5B2A055A9506}"/>
              </a:ext>
            </a:extLst>
          </p:cNvPr>
          <p:cNvSpPr txBox="1"/>
          <p:nvPr/>
        </p:nvSpPr>
        <p:spPr>
          <a:xfrm>
            <a:off x="4008199" y="5002116"/>
            <a:ext cx="48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25°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409887C5-2975-580E-BB0B-64882F9CEBF9}"/>
              </a:ext>
            </a:extLst>
          </p:cNvPr>
          <p:cNvSpPr txBox="1"/>
          <p:nvPr/>
        </p:nvSpPr>
        <p:spPr>
          <a:xfrm>
            <a:off x="2741570" y="5002116"/>
            <a:ext cx="48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15°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109B958E-8469-23BF-748A-0CB3FBEC1040}"/>
              </a:ext>
            </a:extLst>
          </p:cNvPr>
          <p:cNvSpPr/>
          <p:nvPr/>
        </p:nvSpPr>
        <p:spPr>
          <a:xfrm>
            <a:off x="2393679" y="3372637"/>
            <a:ext cx="1187721" cy="7541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61B96DAB-9DFD-7D2B-EA99-0DA3E77AC558}"/>
              </a:ext>
            </a:extLst>
          </p:cNvPr>
          <p:cNvSpPr/>
          <p:nvPr/>
        </p:nvSpPr>
        <p:spPr>
          <a:xfrm>
            <a:off x="2393679" y="4212444"/>
            <a:ext cx="1187721" cy="7541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994C632A-FA08-F3C7-461B-9D47F4EFF496}"/>
              </a:ext>
            </a:extLst>
          </p:cNvPr>
          <p:cNvSpPr/>
          <p:nvPr/>
        </p:nvSpPr>
        <p:spPr>
          <a:xfrm>
            <a:off x="3650449" y="3372637"/>
            <a:ext cx="1187721" cy="7541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37817D62-4A16-950B-67D5-5CD2D8223073}"/>
              </a:ext>
            </a:extLst>
          </p:cNvPr>
          <p:cNvSpPr/>
          <p:nvPr/>
        </p:nvSpPr>
        <p:spPr>
          <a:xfrm>
            <a:off x="3650449" y="4212444"/>
            <a:ext cx="1187721" cy="7541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CF1E930F-9502-CE7E-683C-83C8954F0459}"/>
              </a:ext>
            </a:extLst>
          </p:cNvPr>
          <p:cNvSpPr/>
          <p:nvPr/>
        </p:nvSpPr>
        <p:spPr>
          <a:xfrm>
            <a:off x="4927079" y="3372637"/>
            <a:ext cx="1187721" cy="7541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18E35169-E776-ED21-CEF0-6AFE8E0A48F0}"/>
              </a:ext>
            </a:extLst>
          </p:cNvPr>
          <p:cNvSpPr/>
          <p:nvPr/>
        </p:nvSpPr>
        <p:spPr>
          <a:xfrm>
            <a:off x="4927079" y="4212444"/>
            <a:ext cx="1187721" cy="7541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1CC514A0-7B53-09FD-DB79-D76E7C073EBD}"/>
              </a:ext>
            </a:extLst>
          </p:cNvPr>
          <p:cNvSpPr/>
          <p:nvPr/>
        </p:nvSpPr>
        <p:spPr>
          <a:xfrm>
            <a:off x="6192429" y="3372637"/>
            <a:ext cx="1187721" cy="7541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F23B12ED-1408-9CCC-9A36-7038E71D4B0A}"/>
              </a:ext>
            </a:extLst>
          </p:cNvPr>
          <p:cNvSpPr/>
          <p:nvPr/>
        </p:nvSpPr>
        <p:spPr>
          <a:xfrm>
            <a:off x="6192429" y="4212444"/>
            <a:ext cx="1187721" cy="7541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C039114E-F984-8ABE-F74E-09E25D07E9E0}"/>
              </a:ext>
            </a:extLst>
          </p:cNvPr>
          <p:cNvSpPr/>
          <p:nvPr/>
        </p:nvSpPr>
        <p:spPr>
          <a:xfrm>
            <a:off x="7457779" y="3372637"/>
            <a:ext cx="1187721" cy="7541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D8EC3AF1-D42F-28AE-F7D0-86F631E7F4C9}"/>
              </a:ext>
            </a:extLst>
          </p:cNvPr>
          <p:cNvSpPr/>
          <p:nvPr/>
        </p:nvSpPr>
        <p:spPr>
          <a:xfrm>
            <a:off x="7457779" y="4212444"/>
            <a:ext cx="1187721" cy="7541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A8F5FDE0-D135-D77B-3811-7769B77CEBD7}"/>
              </a:ext>
            </a:extLst>
          </p:cNvPr>
          <p:cNvSpPr/>
          <p:nvPr/>
        </p:nvSpPr>
        <p:spPr>
          <a:xfrm>
            <a:off x="8723129" y="3372637"/>
            <a:ext cx="1187721" cy="7541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FE45B3DA-15F1-6530-258F-55B41AF8AB5D}"/>
              </a:ext>
            </a:extLst>
          </p:cNvPr>
          <p:cNvSpPr/>
          <p:nvPr/>
        </p:nvSpPr>
        <p:spPr>
          <a:xfrm>
            <a:off x="8723129" y="4212444"/>
            <a:ext cx="1187721" cy="7541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23937DF2-1865-C8A4-DF4E-9094A65D9A0B}"/>
              </a:ext>
            </a:extLst>
          </p:cNvPr>
          <p:cNvSpPr/>
          <p:nvPr/>
        </p:nvSpPr>
        <p:spPr>
          <a:xfrm>
            <a:off x="9988478" y="3372637"/>
            <a:ext cx="1187721" cy="7541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D85E2372-6D6C-4622-31A8-1098A3C514EF}"/>
              </a:ext>
            </a:extLst>
          </p:cNvPr>
          <p:cNvSpPr/>
          <p:nvPr/>
        </p:nvSpPr>
        <p:spPr>
          <a:xfrm>
            <a:off x="9988478" y="4212444"/>
            <a:ext cx="1187721" cy="7541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5C363D8D-36BA-0E54-1518-59EAE6F3EAA6}"/>
              </a:ext>
            </a:extLst>
          </p:cNvPr>
          <p:cNvSpPr txBox="1"/>
          <p:nvPr/>
        </p:nvSpPr>
        <p:spPr>
          <a:xfrm>
            <a:off x="452276" y="1366396"/>
            <a:ext cx="1458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endParaRPr 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0E067E32-D0E8-0BEE-02FE-F5BB54E01BFA}"/>
              </a:ext>
            </a:extLst>
          </p:cNvPr>
          <p:cNvSpPr txBox="1"/>
          <p:nvPr/>
        </p:nvSpPr>
        <p:spPr>
          <a:xfrm>
            <a:off x="452276" y="2925807"/>
            <a:ext cx="1768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Grafik 101" descr="Ein Bild, das Text, draußen, alt, Fabrik enthält.&#10;&#10;Automatisch generierte Beschreibung">
            <a:extLst>
              <a:ext uri="{FF2B5EF4-FFF2-40B4-BE49-F238E27FC236}">
                <a16:creationId xmlns:a16="http://schemas.microsoft.com/office/drawing/2014/main" id="{DD780AAC-F80C-2618-2FFB-EA4439B382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814" y="3469016"/>
            <a:ext cx="754470" cy="538355"/>
          </a:xfrm>
          <a:prstGeom prst="rect">
            <a:avLst/>
          </a:prstGeom>
        </p:spPr>
      </p:pic>
      <p:pic>
        <p:nvPicPr>
          <p:cNvPr id="103" name="Grafik 102" descr="Ein Bild, das Gras, Himmel, draußen, Boden enthält.&#10;&#10;Automatisch generierte Beschreibung">
            <a:extLst>
              <a:ext uri="{FF2B5EF4-FFF2-40B4-BE49-F238E27FC236}">
                <a16:creationId xmlns:a16="http://schemas.microsoft.com/office/drawing/2014/main" id="{E9C365C8-897C-0BF9-F451-1B0BD12901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2420" y="4311833"/>
            <a:ext cx="754470" cy="536105"/>
          </a:xfrm>
          <a:prstGeom prst="rect">
            <a:avLst/>
          </a:prstGeom>
        </p:spPr>
      </p:pic>
      <p:pic>
        <p:nvPicPr>
          <p:cNvPr id="104" name="Grafik 103" descr="Ein Bild, das Text, draußen, alt, Fabrik enthält.&#10;&#10;Automatisch generierte Beschreibung">
            <a:extLst>
              <a:ext uri="{FF2B5EF4-FFF2-40B4-BE49-F238E27FC236}">
                <a16:creationId xmlns:a16="http://schemas.microsoft.com/office/drawing/2014/main" id="{BA2531F3-0849-FF97-F26A-076F9B8B35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7981" y="3469016"/>
            <a:ext cx="754470" cy="538355"/>
          </a:xfrm>
          <a:prstGeom prst="rect">
            <a:avLst/>
          </a:prstGeom>
        </p:spPr>
      </p:pic>
      <p:pic>
        <p:nvPicPr>
          <p:cNvPr id="105" name="Grafik 104" descr="Ein Bild, das Gras, Himmel, draußen, Boden enthält.&#10;&#10;Automatisch generierte Beschreibung">
            <a:extLst>
              <a:ext uri="{FF2B5EF4-FFF2-40B4-BE49-F238E27FC236}">
                <a16:creationId xmlns:a16="http://schemas.microsoft.com/office/drawing/2014/main" id="{99B60BC3-00B5-51E4-D452-97E4E5D590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7072" y="4311833"/>
            <a:ext cx="754470" cy="536105"/>
          </a:xfrm>
          <a:prstGeom prst="rect">
            <a:avLst/>
          </a:prstGeom>
        </p:spPr>
      </p:pic>
      <p:pic>
        <p:nvPicPr>
          <p:cNvPr id="106" name="Grafik 105" descr="Ein Bild, das Text, draußen, alt, Fabrik enthält.&#10;&#10;Automatisch generierte Beschreibung">
            <a:extLst>
              <a:ext uri="{FF2B5EF4-FFF2-40B4-BE49-F238E27FC236}">
                <a16:creationId xmlns:a16="http://schemas.microsoft.com/office/drawing/2014/main" id="{A880DCB6-9106-E85A-8584-72A1A23452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148" y="3469016"/>
            <a:ext cx="754470" cy="538355"/>
          </a:xfrm>
          <a:prstGeom prst="rect">
            <a:avLst/>
          </a:prstGeom>
        </p:spPr>
      </p:pic>
      <p:pic>
        <p:nvPicPr>
          <p:cNvPr id="107" name="Grafik 106" descr="Ein Bild, das Gras, Himmel, draußen, Boden enthält.&#10;&#10;Automatisch generierte Beschreibung">
            <a:extLst>
              <a:ext uri="{FF2B5EF4-FFF2-40B4-BE49-F238E27FC236}">
                <a16:creationId xmlns:a16="http://schemas.microsoft.com/office/drawing/2014/main" id="{9BE56444-5D00-7347-D809-236B86B97D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1724" y="4311833"/>
            <a:ext cx="754470" cy="536105"/>
          </a:xfrm>
          <a:prstGeom prst="rect">
            <a:avLst/>
          </a:prstGeom>
        </p:spPr>
      </p:pic>
      <p:pic>
        <p:nvPicPr>
          <p:cNvPr id="108" name="Grafik 107" descr="Ein Bild, das Text, draußen, alt, Fabrik enthält.&#10;&#10;Automatisch generierte Beschreibung">
            <a:extLst>
              <a:ext uri="{FF2B5EF4-FFF2-40B4-BE49-F238E27FC236}">
                <a16:creationId xmlns:a16="http://schemas.microsoft.com/office/drawing/2014/main" id="{605D5AD3-22F4-1830-92DF-CE25A75E8C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315" y="3469016"/>
            <a:ext cx="754470" cy="538355"/>
          </a:xfrm>
          <a:prstGeom prst="rect">
            <a:avLst/>
          </a:prstGeom>
        </p:spPr>
      </p:pic>
      <p:pic>
        <p:nvPicPr>
          <p:cNvPr id="203" name="Grafik 202" descr="Ein Bild, das Gras, Himmel, draußen, Boden enthält.&#10;&#10;Automatisch generierte Beschreibung">
            <a:extLst>
              <a:ext uri="{FF2B5EF4-FFF2-40B4-BE49-F238E27FC236}">
                <a16:creationId xmlns:a16="http://schemas.microsoft.com/office/drawing/2014/main" id="{01DDF346-847E-965D-1BB6-E7F36B1C73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6376" y="4311833"/>
            <a:ext cx="754470" cy="536105"/>
          </a:xfrm>
          <a:prstGeom prst="rect">
            <a:avLst/>
          </a:prstGeom>
        </p:spPr>
      </p:pic>
      <p:pic>
        <p:nvPicPr>
          <p:cNvPr id="204" name="Grafik 203" descr="Ein Bild, das Text, draußen, alt, Fabrik enthält.&#10;&#10;Automatisch generierte Beschreibung">
            <a:extLst>
              <a:ext uri="{FF2B5EF4-FFF2-40B4-BE49-F238E27FC236}">
                <a16:creationId xmlns:a16="http://schemas.microsoft.com/office/drawing/2014/main" id="{06F4F0B2-BF50-D4F8-7DF7-ED258A2AA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482" y="3469016"/>
            <a:ext cx="754470" cy="538355"/>
          </a:xfrm>
          <a:prstGeom prst="rect">
            <a:avLst/>
          </a:prstGeom>
        </p:spPr>
      </p:pic>
      <p:pic>
        <p:nvPicPr>
          <p:cNvPr id="206" name="Grafik 205" descr="Ein Bild, das Gras, Himmel, draußen, Boden enthält.&#10;&#10;Automatisch generierte Beschreibung">
            <a:extLst>
              <a:ext uri="{FF2B5EF4-FFF2-40B4-BE49-F238E27FC236}">
                <a16:creationId xmlns:a16="http://schemas.microsoft.com/office/drawing/2014/main" id="{4D33623C-70CE-84D8-1A11-E72E6E25DC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1028" y="4311833"/>
            <a:ext cx="754470" cy="536105"/>
          </a:xfrm>
          <a:prstGeom prst="rect">
            <a:avLst/>
          </a:prstGeom>
        </p:spPr>
      </p:pic>
      <p:pic>
        <p:nvPicPr>
          <p:cNvPr id="211" name="Grafik 210" descr="Ein Bild, das Text, draußen, alt, Fabrik enthält.&#10;&#10;Automatisch generierte Beschreibung">
            <a:extLst>
              <a:ext uri="{FF2B5EF4-FFF2-40B4-BE49-F238E27FC236}">
                <a16:creationId xmlns:a16="http://schemas.microsoft.com/office/drawing/2014/main" id="{BD902A44-0344-63DC-0E95-58DA4687DD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649" y="3469016"/>
            <a:ext cx="754470" cy="538355"/>
          </a:xfrm>
          <a:prstGeom prst="rect">
            <a:avLst/>
          </a:prstGeom>
        </p:spPr>
      </p:pic>
      <p:pic>
        <p:nvPicPr>
          <p:cNvPr id="212" name="Grafik 211" descr="Ein Bild, das Gras, Himmel, draußen, Boden enthält.&#10;&#10;Automatisch generierte Beschreibung">
            <a:extLst>
              <a:ext uri="{FF2B5EF4-FFF2-40B4-BE49-F238E27FC236}">
                <a16:creationId xmlns:a16="http://schemas.microsoft.com/office/drawing/2014/main" id="{D4C32E25-F84B-9634-75D1-223A453F96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5680" y="4311833"/>
            <a:ext cx="754470" cy="536105"/>
          </a:xfrm>
          <a:prstGeom prst="rect">
            <a:avLst/>
          </a:prstGeom>
        </p:spPr>
      </p:pic>
      <p:pic>
        <p:nvPicPr>
          <p:cNvPr id="213" name="Grafik 212" descr="Ein Bild, das Text, draußen, alt, Fabrik enthält.&#10;&#10;Automatisch generierte Beschreibung">
            <a:extLst>
              <a:ext uri="{FF2B5EF4-FFF2-40B4-BE49-F238E27FC236}">
                <a16:creationId xmlns:a16="http://schemas.microsoft.com/office/drawing/2014/main" id="{3B5810E2-3A9C-F9B3-4150-B3386724CC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8816" y="3469016"/>
            <a:ext cx="754470" cy="538355"/>
          </a:xfrm>
          <a:prstGeom prst="rect">
            <a:avLst/>
          </a:prstGeom>
        </p:spPr>
      </p:pic>
      <p:pic>
        <p:nvPicPr>
          <p:cNvPr id="216" name="Grafik 215" descr="Ein Bild, das Gras, Himmel, draußen, Boden enthält.&#10;&#10;Automatisch generierte Beschreibung">
            <a:extLst>
              <a:ext uri="{FF2B5EF4-FFF2-40B4-BE49-F238E27FC236}">
                <a16:creationId xmlns:a16="http://schemas.microsoft.com/office/drawing/2014/main" id="{33A46215-FDE4-E0C7-417A-B9AA07BC4C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0332" y="4311833"/>
            <a:ext cx="754470" cy="536105"/>
          </a:xfrm>
          <a:prstGeom prst="rect">
            <a:avLst/>
          </a:prstGeom>
        </p:spPr>
      </p:pic>
      <p:pic>
        <p:nvPicPr>
          <p:cNvPr id="221" name="Grafik 220" descr="Ein Bild, das Text, draußen, alt, Fabrik enthält.&#10;&#10;Automatisch generierte Beschreibung">
            <a:extLst>
              <a:ext uri="{FF2B5EF4-FFF2-40B4-BE49-F238E27FC236}">
                <a16:creationId xmlns:a16="http://schemas.microsoft.com/office/drawing/2014/main" id="{667C5FAD-0D41-0E81-36EC-5A3DFB67AD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983" y="3469016"/>
            <a:ext cx="754470" cy="538355"/>
          </a:xfrm>
          <a:prstGeom prst="rect">
            <a:avLst/>
          </a:prstGeom>
        </p:spPr>
      </p:pic>
      <p:pic>
        <p:nvPicPr>
          <p:cNvPr id="222" name="Grafik 221" descr="Ein Bild, das Gras, Himmel, draußen, Boden enthält.&#10;&#10;Automatisch generierte Beschreibung">
            <a:extLst>
              <a:ext uri="{FF2B5EF4-FFF2-40B4-BE49-F238E27FC236}">
                <a16:creationId xmlns:a16="http://schemas.microsoft.com/office/drawing/2014/main" id="{D02DDCF5-F879-6762-D2C8-EBF39D02E1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4983" y="4311833"/>
            <a:ext cx="754470" cy="536105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6012846B-71C4-C31F-12A3-2FF3EDAF29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00000">
            <a:off x="1516865" y="3515226"/>
            <a:ext cx="405104" cy="405104"/>
          </a:xfrm>
          <a:prstGeom prst="rect">
            <a:avLst/>
          </a:prstGeom>
        </p:spPr>
      </p:pic>
      <p:pic>
        <p:nvPicPr>
          <p:cNvPr id="85" name="Grafik 84">
            <a:extLst>
              <a:ext uri="{FF2B5EF4-FFF2-40B4-BE49-F238E27FC236}">
                <a16:creationId xmlns:a16="http://schemas.microsoft.com/office/drawing/2014/main" id="{F6E212BB-1E2A-A6CA-D1DB-CD3CFEF78C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00000">
            <a:off x="9114317" y="3528447"/>
            <a:ext cx="405104" cy="405104"/>
          </a:xfrm>
          <a:prstGeom prst="rect">
            <a:avLst/>
          </a:prstGeom>
        </p:spPr>
      </p:pic>
      <p:pic>
        <p:nvPicPr>
          <p:cNvPr id="86" name="Grafik 85">
            <a:extLst>
              <a:ext uri="{FF2B5EF4-FFF2-40B4-BE49-F238E27FC236}">
                <a16:creationId xmlns:a16="http://schemas.microsoft.com/office/drawing/2014/main" id="{7FBEA7FC-092E-2941-BEB8-DBD5C1AE8A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00000">
            <a:off x="7848967" y="3528447"/>
            <a:ext cx="405104" cy="405104"/>
          </a:xfrm>
          <a:prstGeom prst="rect">
            <a:avLst/>
          </a:prstGeom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67FAF837-352D-EA36-A684-13A3C26B8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00000">
            <a:off x="10379666" y="3525503"/>
            <a:ext cx="405104" cy="405104"/>
          </a:xfrm>
          <a:prstGeom prst="rect">
            <a:avLst/>
          </a:prstGeom>
        </p:spPr>
      </p:pic>
      <p:pic>
        <p:nvPicPr>
          <p:cNvPr id="88" name="Grafik 87">
            <a:extLst>
              <a:ext uri="{FF2B5EF4-FFF2-40B4-BE49-F238E27FC236}">
                <a16:creationId xmlns:a16="http://schemas.microsoft.com/office/drawing/2014/main" id="{00EAA676-E640-3651-B55E-2924612691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00000">
            <a:off x="4052917" y="3528447"/>
            <a:ext cx="405104" cy="405104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C8F2B677-4C71-CC65-CC70-5C98FBFAD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2787567" y="3528447"/>
            <a:ext cx="405104" cy="405104"/>
          </a:xfrm>
          <a:prstGeom prst="rect">
            <a:avLst/>
          </a:prstGeom>
        </p:spPr>
      </p:pic>
      <p:pic>
        <p:nvPicPr>
          <p:cNvPr id="90" name="Grafik 89">
            <a:extLst>
              <a:ext uri="{FF2B5EF4-FFF2-40B4-BE49-F238E27FC236}">
                <a16:creationId xmlns:a16="http://schemas.microsoft.com/office/drawing/2014/main" id="{E2BACF34-D92E-1BF3-242F-437DA846E0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00000">
            <a:off x="5318267" y="3528447"/>
            <a:ext cx="405104" cy="405104"/>
          </a:xfrm>
          <a:prstGeom prst="rect">
            <a:avLst/>
          </a:prstGeom>
        </p:spPr>
      </p:pic>
      <p:pic>
        <p:nvPicPr>
          <p:cNvPr id="91" name="Grafik 90">
            <a:extLst>
              <a:ext uri="{FF2B5EF4-FFF2-40B4-BE49-F238E27FC236}">
                <a16:creationId xmlns:a16="http://schemas.microsoft.com/office/drawing/2014/main" id="{C57BB3B2-8D09-880D-5E20-6E6BFF7AE7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00000">
            <a:off x="6583617" y="3528447"/>
            <a:ext cx="405104" cy="405104"/>
          </a:xfrm>
          <a:prstGeom prst="rect">
            <a:avLst/>
          </a:prstGeom>
        </p:spPr>
      </p:pic>
      <p:pic>
        <p:nvPicPr>
          <p:cNvPr id="92" name="Grafik 91">
            <a:extLst>
              <a:ext uri="{FF2B5EF4-FFF2-40B4-BE49-F238E27FC236}">
                <a16:creationId xmlns:a16="http://schemas.microsoft.com/office/drawing/2014/main" id="{81DA0201-ED02-F801-9543-006828132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00000">
            <a:off x="1516865" y="4375529"/>
            <a:ext cx="405104" cy="405104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3E07E648-D622-4A74-DD53-633C4FDC6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00000">
            <a:off x="9114317" y="4388750"/>
            <a:ext cx="405104" cy="405104"/>
          </a:xfrm>
          <a:prstGeom prst="rect">
            <a:avLst/>
          </a:prstGeom>
        </p:spPr>
      </p:pic>
      <p:pic>
        <p:nvPicPr>
          <p:cNvPr id="94" name="Grafik 93">
            <a:extLst>
              <a:ext uri="{FF2B5EF4-FFF2-40B4-BE49-F238E27FC236}">
                <a16:creationId xmlns:a16="http://schemas.microsoft.com/office/drawing/2014/main" id="{A92A882C-551C-CC30-2103-AD01C39D8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00000">
            <a:off x="7848967" y="4388750"/>
            <a:ext cx="405104" cy="405104"/>
          </a:xfrm>
          <a:prstGeom prst="rect">
            <a:avLst/>
          </a:prstGeom>
        </p:spPr>
      </p:pic>
      <p:pic>
        <p:nvPicPr>
          <p:cNvPr id="95" name="Grafik 94">
            <a:extLst>
              <a:ext uri="{FF2B5EF4-FFF2-40B4-BE49-F238E27FC236}">
                <a16:creationId xmlns:a16="http://schemas.microsoft.com/office/drawing/2014/main" id="{D932C905-507C-CC65-BA82-F4F7DA0918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00000">
            <a:off x="10379666" y="4385806"/>
            <a:ext cx="405104" cy="405104"/>
          </a:xfrm>
          <a:prstGeom prst="rect">
            <a:avLst/>
          </a:prstGeom>
        </p:spPr>
      </p:pic>
      <p:pic>
        <p:nvPicPr>
          <p:cNvPr id="96" name="Grafik 95">
            <a:extLst>
              <a:ext uri="{FF2B5EF4-FFF2-40B4-BE49-F238E27FC236}">
                <a16:creationId xmlns:a16="http://schemas.microsoft.com/office/drawing/2014/main" id="{B02922B0-77FD-EEE3-F7AE-9164138B1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00000">
            <a:off x="4052917" y="4388750"/>
            <a:ext cx="405104" cy="405104"/>
          </a:xfrm>
          <a:prstGeom prst="rect">
            <a:avLst/>
          </a:prstGeom>
        </p:spPr>
      </p:pic>
      <p:pic>
        <p:nvPicPr>
          <p:cNvPr id="97" name="Grafik 96">
            <a:extLst>
              <a:ext uri="{FF2B5EF4-FFF2-40B4-BE49-F238E27FC236}">
                <a16:creationId xmlns:a16="http://schemas.microsoft.com/office/drawing/2014/main" id="{C0C9755C-A1C8-0716-E436-F5B3D84E3F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2787567" y="4388750"/>
            <a:ext cx="405104" cy="405104"/>
          </a:xfrm>
          <a:prstGeom prst="rect">
            <a:avLst/>
          </a:prstGeom>
        </p:spPr>
      </p:pic>
      <p:pic>
        <p:nvPicPr>
          <p:cNvPr id="98" name="Grafik 97">
            <a:extLst>
              <a:ext uri="{FF2B5EF4-FFF2-40B4-BE49-F238E27FC236}">
                <a16:creationId xmlns:a16="http://schemas.microsoft.com/office/drawing/2014/main" id="{C88A41D6-2C38-F8DE-FC44-0CCFCC13EC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00000">
            <a:off x="5318267" y="4388750"/>
            <a:ext cx="405104" cy="405104"/>
          </a:xfrm>
          <a:prstGeom prst="rect">
            <a:avLst/>
          </a:prstGeom>
        </p:spPr>
      </p:pic>
      <p:pic>
        <p:nvPicPr>
          <p:cNvPr id="99" name="Grafik 98">
            <a:extLst>
              <a:ext uri="{FF2B5EF4-FFF2-40B4-BE49-F238E27FC236}">
                <a16:creationId xmlns:a16="http://schemas.microsoft.com/office/drawing/2014/main" id="{A4DF2BD2-96DC-272A-EB5B-0ECA54CC3F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00000">
            <a:off x="6583617" y="4388750"/>
            <a:ext cx="405104" cy="405104"/>
          </a:xfrm>
          <a:prstGeom prst="rect">
            <a:avLst/>
          </a:prstGeom>
        </p:spPr>
      </p:pic>
      <p:sp>
        <p:nvSpPr>
          <p:cNvPr id="230" name="Textfeld 229">
            <a:extLst>
              <a:ext uri="{FF2B5EF4-FFF2-40B4-BE49-F238E27FC236}">
                <a16:creationId xmlns:a16="http://schemas.microsoft.com/office/drawing/2014/main" id="{165F5B33-936B-AE38-BF6D-65D1E40446EB}"/>
              </a:ext>
            </a:extLst>
          </p:cNvPr>
          <p:cNvSpPr txBox="1"/>
          <p:nvPr/>
        </p:nvSpPr>
        <p:spPr>
          <a:xfrm>
            <a:off x="10992875" y="2655324"/>
            <a:ext cx="13254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18x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endParaRPr 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Textfeld 230">
            <a:extLst>
              <a:ext uri="{FF2B5EF4-FFF2-40B4-BE49-F238E27FC236}">
                <a16:creationId xmlns:a16="http://schemas.microsoft.com/office/drawing/2014/main" id="{4672FA63-05A4-F2AD-DFAA-F6BC70B4482D}"/>
              </a:ext>
            </a:extLst>
          </p:cNvPr>
          <p:cNvSpPr txBox="1"/>
          <p:nvPr/>
        </p:nvSpPr>
        <p:spPr>
          <a:xfrm>
            <a:off x="11021406" y="5030832"/>
            <a:ext cx="10610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18x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A0C1FE20-0CF5-3700-9EA8-4E1CEFBCC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52610"/>
            <a:ext cx="8540021" cy="523221"/>
          </a:xfrm>
        </p:spPr>
        <p:txBody>
          <a:bodyPr numCol="3">
            <a:normAutofit/>
          </a:bodyPr>
          <a:lstStyle/>
          <a:p>
            <a:r>
              <a:rPr lang="en-US" sz="2000" dirty="0"/>
              <a:t>n = 48 (41 female)</a:t>
            </a:r>
          </a:p>
          <a:p>
            <a:r>
              <a:rPr lang="en-US" sz="2000" dirty="0"/>
              <a:t>Age: 23.1 ± 3.7</a:t>
            </a:r>
          </a:p>
          <a:p>
            <a:r>
              <a:rPr lang="en-US" sz="2000" dirty="0"/>
              <a:t>IUS: 40.5 ± 8.9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5EE9D658-3F88-132A-BD56-B4EBBB032E2B}"/>
              </a:ext>
            </a:extLst>
          </p:cNvPr>
          <p:cNvSpPr txBox="1"/>
          <p:nvPr/>
        </p:nvSpPr>
        <p:spPr>
          <a:xfrm>
            <a:off x="2376950" y="6400412"/>
            <a:ext cx="62336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200" dirty="0">
                <a:hlinkClick r:id="rId7"/>
              </a:rPr>
              <a:t>https://osf.io/a27yh</a:t>
            </a:r>
            <a:endParaRPr lang="en-US" sz="1200" dirty="0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F42B6F0E-CFF8-A710-E86B-40B77786DEC1}"/>
              </a:ext>
            </a:extLst>
          </p:cNvPr>
          <p:cNvSpPr txBox="1"/>
          <p:nvPr/>
        </p:nvSpPr>
        <p:spPr>
          <a:xfrm>
            <a:off x="452276" y="5238872"/>
            <a:ext cx="1768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  <a:endParaRPr 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5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6" grpId="0" animBg="1"/>
      <p:bldP spid="57" grpId="0" animBg="1"/>
      <p:bldP spid="60" grpId="0" animBg="1"/>
      <p:bldP spid="61" grpId="0" animBg="1"/>
      <p:bldP spid="64" grpId="0" animBg="1"/>
      <p:bldP spid="65" grpId="0" animBg="1"/>
      <p:bldP spid="68" grpId="0" animBg="1"/>
      <p:bldP spid="69" grpId="0" animBg="1"/>
      <p:bldP spid="72" grpId="0" animBg="1"/>
      <p:bldP spid="73" grpId="0" animBg="1"/>
      <p:bldP spid="76" grpId="0" animBg="1"/>
      <p:bldP spid="77" grpId="0" animBg="1"/>
      <p:bldP spid="80" grpId="0" animBg="1"/>
      <p:bldP spid="81" grpId="0" animBg="1"/>
      <p:bldP spid="101" grpId="0"/>
      <p:bldP spid="231" grpId="0"/>
      <p:bldP spid="3" grpId="0" build="p"/>
      <p:bldP spid="55" grpId="0"/>
    </p:bldLst>
  </p:timing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936</Words>
  <Application>Microsoft Office PowerPoint</Application>
  <PresentationFormat>Breitbild</PresentationFormat>
  <Paragraphs>257</Paragraphs>
  <Slides>16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Segoe UI</vt:lpstr>
      <vt:lpstr>1_Office</vt:lpstr>
      <vt:lpstr>The Impact of Aversive Contexts on Visuocortical Processing of Generalized Threat</vt:lpstr>
      <vt:lpstr>Introduction</vt:lpstr>
      <vt:lpstr>Introduction</vt:lpstr>
      <vt:lpstr>Introduction</vt:lpstr>
      <vt:lpstr>Introduction</vt:lpstr>
      <vt:lpstr>Introduction</vt:lpstr>
      <vt:lpstr>Research Question</vt:lpstr>
      <vt:lpstr>PowerPoint-Präsentation</vt:lpstr>
      <vt:lpstr>Methods</vt:lpstr>
      <vt:lpstr> Design: Trial structure</vt:lpstr>
      <vt:lpstr>Results </vt:lpstr>
      <vt:lpstr>Results</vt:lpstr>
      <vt:lpstr>Results </vt:lpstr>
      <vt:lpstr>Results</vt:lpstr>
      <vt:lpstr>Discussion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Emotionale Störungen: Psychopathologie und (verhaltens-)therapeutische Methoden </dc:title>
  <dc:creator>Yannik Stegmann</dc:creator>
  <cp:lastModifiedBy>Yannik Stegmann</cp:lastModifiedBy>
  <cp:revision>122</cp:revision>
  <dcterms:created xsi:type="dcterms:W3CDTF">2019-10-05T17:32:03Z</dcterms:created>
  <dcterms:modified xsi:type="dcterms:W3CDTF">2025-10-21T20:36:06Z</dcterms:modified>
</cp:coreProperties>
</file>